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2" r:id="rId32"/>
    <p:sldId id="293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639" r:id="rId46"/>
    <p:sldId id="641" r:id="rId47"/>
    <p:sldId id="642" r:id="rId48"/>
    <p:sldId id="646" r:id="rId49"/>
    <p:sldId id="647" r:id="rId50"/>
    <p:sldId id="645" r:id="rId51"/>
    <p:sldId id="644" r:id="rId52"/>
    <p:sldId id="294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hQIVhGZj/v6yylSC35fgdb+sE3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F62FC-4E5F-40FD-B472-FA907BE255B8}" v="18" dt="2022-03-15T11:16:43.847"/>
    <p1510:client id="{86A6C278-B1FE-4F16-A475-C4B6AE61E557}" v="1" dt="2022-03-15T07:10:13.195"/>
    <p1510:client id="{F5AE9048-9B10-1B53-1E42-D76A03534D8D}" v="35" dt="2022-03-17T09:16:26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customschemas.google.com/relationships/presentationmetadata" Target="meta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Ameer" userId="0ba69699-a8fd-4d8a-81c0-2d02775d6c8c" providerId="ADAL" clId="{86A6C278-B1FE-4F16-A475-C4B6AE61E557}"/>
    <pc:docChg chg="addSld delSld modSld">
      <pc:chgData name="Mohammed Ameer" userId="0ba69699-a8fd-4d8a-81c0-2d02775d6c8c" providerId="ADAL" clId="{86A6C278-B1FE-4F16-A475-C4B6AE61E557}" dt="2022-03-15T07:10:34.194" v="10" actId="47"/>
      <pc:docMkLst>
        <pc:docMk/>
      </pc:docMkLst>
      <pc:sldChg chg="modSp mod">
        <pc:chgData name="Mohammed Ameer" userId="0ba69699-a8fd-4d8a-81c0-2d02775d6c8c" providerId="ADAL" clId="{86A6C278-B1FE-4F16-A475-C4B6AE61E557}" dt="2022-03-15T07:08:56.879" v="3" actId="20577"/>
        <pc:sldMkLst>
          <pc:docMk/>
          <pc:sldMk cId="0" sldId="262"/>
        </pc:sldMkLst>
        <pc:spChg chg="mod">
          <ac:chgData name="Mohammed Ameer" userId="0ba69699-a8fd-4d8a-81c0-2d02775d6c8c" providerId="ADAL" clId="{86A6C278-B1FE-4F16-A475-C4B6AE61E557}" dt="2022-03-15T07:08:56.879" v="3" actId="20577"/>
          <ac:spMkLst>
            <pc:docMk/>
            <pc:sldMk cId="0" sldId="262"/>
            <ac:spMk id="171" creationId="{00000000-0000-0000-0000-000000000000}"/>
          </ac:spMkLst>
        </pc:spChg>
      </pc:sldChg>
      <pc:sldChg chg="del">
        <pc:chgData name="Mohammed Ameer" userId="0ba69699-a8fd-4d8a-81c0-2d02775d6c8c" providerId="ADAL" clId="{86A6C278-B1FE-4F16-A475-C4B6AE61E557}" dt="2022-03-15T07:10:27.760" v="5" actId="47"/>
        <pc:sldMkLst>
          <pc:docMk/>
          <pc:sldMk cId="0" sldId="286"/>
        </pc:sldMkLst>
      </pc:sldChg>
      <pc:sldChg chg="del">
        <pc:chgData name="Mohammed Ameer" userId="0ba69699-a8fd-4d8a-81c0-2d02775d6c8c" providerId="ADAL" clId="{86A6C278-B1FE-4F16-A475-C4B6AE61E557}" dt="2022-03-15T07:10:28.970" v="6" actId="47"/>
        <pc:sldMkLst>
          <pc:docMk/>
          <pc:sldMk cId="0" sldId="287"/>
        </pc:sldMkLst>
      </pc:sldChg>
      <pc:sldChg chg="del">
        <pc:chgData name="Mohammed Ameer" userId="0ba69699-a8fd-4d8a-81c0-2d02775d6c8c" providerId="ADAL" clId="{86A6C278-B1FE-4F16-A475-C4B6AE61E557}" dt="2022-03-15T07:10:30.066" v="7" actId="47"/>
        <pc:sldMkLst>
          <pc:docMk/>
          <pc:sldMk cId="0" sldId="288"/>
        </pc:sldMkLst>
      </pc:sldChg>
      <pc:sldChg chg="del">
        <pc:chgData name="Mohammed Ameer" userId="0ba69699-a8fd-4d8a-81c0-2d02775d6c8c" providerId="ADAL" clId="{86A6C278-B1FE-4F16-A475-C4B6AE61E557}" dt="2022-03-15T07:10:31.656" v="8" actId="47"/>
        <pc:sldMkLst>
          <pc:docMk/>
          <pc:sldMk cId="0" sldId="289"/>
        </pc:sldMkLst>
      </pc:sldChg>
      <pc:sldChg chg="del">
        <pc:chgData name="Mohammed Ameer" userId="0ba69699-a8fd-4d8a-81c0-2d02775d6c8c" providerId="ADAL" clId="{86A6C278-B1FE-4F16-A475-C4B6AE61E557}" dt="2022-03-15T07:10:33.267" v="9" actId="47"/>
        <pc:sldMkLst>
          <pc:docMk/>
          <pc:sldMk cId="0" sldId="290"/>
        </pc:sldMkLst>
      </pc:sldChg>
      <pc:sldChg chg="del">
        <pc:chgData name="Mohammed Ameer" userId="0ba69699-a8fd-4d8a-81c0-2d02775d6c8c" providerId="ADAL" clId="{86A6C278-B1FE-4F16-A475-C4B6AE61E557}" dt="2022-03-15T07:10:34.194" v="10" actId="47"/>
        <pc:sldMkLst>
          <pc:docMk/>
          <pc:sldMk cId="0" sldId="291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3064382065" sldId="295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2369435524" sldId="296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1453920399" sldId="297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1510204502" sldId="298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2613407394" sldId="299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2302795353" sldId="300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961190926" sldId="301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1110009043" sldId="302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227421045" sldId="303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2451127810" sldId="304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470549271" sldId="305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917325726" sldId="306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2969946972" sldId="639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2121248444" sldId="641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3233258690" sldId="642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2488553914" sldId="643"/>
        </pc:sldMkLst>
      </pc:sldChg>
      <pc:sldChg chg="add">
        <pc:chgData name="Mohammed Ameer" userId="0ba69699-a8fd-4d8a-81c0-2d02775d6c8c" providerId="ADAL" clId="{86A6C278-B1FE-4F16-A475-C4B6AE61E557}" dt="2022-03-15T07:10:13.193" v="4"/>
        <pc:sldMkLst>
          <pc:docMk/>
          <pc:sldMk cId="472054387" sldId="644"/>
        </pc:sldMkLst>
      </pc:sldChg>
    </pc:docChg>
  </pc:docChgLst>
  <pc:docChgLst>
    <pc:chgData name="Mohammed Ameer" userId="0ba69699-a8fd-4d8a-81c0-2d02775d6c8c" providerId="ADAL" clId="{49CF62FC-4E5F-40FD-B472-FA907BE255B8}"/>
    <pc:docChg chg="undo custSel addSld delSld modSld sldOrd">
      <pc:chgData name="Mohammed Ameer" userId="0ba69699-a8fd-4d8a-81c0-2d02775d6c8c" providerId="ADAL" clId="{49CF62FC-4E5F-40FD-B472-FA907BE255B8}" dt="2022-03-15T11:16:43.847" v="374" actId="1076"/>
      <pc:docMkLst>
        <pc:docMk/>
      </pc:docMkLst>
      <pc:sldChg chg="modSp mod">
        <pc:chgData name="Mohammed Ameer" userId="0ba69699-a8fd-4d8a-81c0-2d02775d6c8c" providerId="ADAL" clId="{49CF62FC-4E5F-40FD-B472-FA907BE255B8}" dt="2022-03-15T10:55:03.038" v="287" actId="20577"/>
        <pc:sldMkLst>
          <pc:docMk/>
          <pc:sldMk cId="2969946972" sldId="639"/>
        </pc:sldMkLst>
        <pc:spChg chg="mod">
          <ac:chgData name="Mohammed Ameer" userId="0ba69699-a8fd-4d8a-81c0-2d02775d6c8c" providerId="ADAL" clId="{49CF62FC-4E5F-40FD-B472-FA907BE255B8}" dt="2022-03-15T10:55:03.038" v="287" actId="20577"/>
          <ac:spMkLst>
            <pc:docMk/>
            <pc:sldMk cId="2969946972" sldId="639"/>
            <ac:spMk id="3" creationId="{8502E68C-F6F9-4514-B924-43D477E9802B}"/>
          </ac:spMkLst>
        </pc:spChg>
      </pc:sldChg>
      <pc:sldChg chg="addSp delSp modSp mod ord modNotesTx">
        <pc:chgData name="Mohammed Ameer" userId="0ba69699-a8fd-4d8a-81c0-2d02775d6c8c" providerId="ADAL" clId="{49CF62FC-4E5F-40FD-B472-FA907BE255B8}" dt="2022-03-15T11:16:43.847" v="374" actId="1076"/>
        <pc:sldMkLst>
          <pc:docMk/>
          <pc:sldMk cId="3233258690" sldId="642"/>
        </pc:sldMkLst>
        <pc:spChg chg="del">
          <ac:chgData name="Mohammed Ameer" userId="0ba69699-a8fd-4d8a-81c0-2d02775d6c8c" providerId="ADAL" clId="{49CF62FC-4E5F-40FD-B472-FA907BE255B8}" dt="2022-03-15T10:49:52.192" v="75" actId="478"/>
          <ac:spMkLst>
            <pc:docMk/>
            <pc:sldMk cId="3233258690" sldId="642"/>
            <ac:spMk id="3" creationId="{DE71FB1F-4130-4054-959C-88028F86DE0C}"/>
          </ac:spMkLst>
        </pc:spChg>
        <pc:spChg chg="mod">
          <ac:chgData name="Mohammed Ameer" userId="0ba69699-a8fd-4d8a-81c0-2d02775d6c8c" providerId="ADAL" clId="{49CF62FC-4E5F-40FD-B472-FA907BE255B8}" dt="2022-03-15T11:15:00.906" v="358" actId="14100"/>
          <ac:spMkLst>
            <pc:docMk/>
            <pc:sldMk cId="3233258690" sldId="642"/>
            <ac:spMk id="7" creationId="{2A52E882-DA04-47FB-87EC-83C7F590CC8A}"/>
          </ac:spMkLst>
        </pc:spChg>
        <pc:spChg chg="add del mod">
          <ac:chgData name="Mohammed Ameer" userId="0ba69699-a8fd-4d8a-81c0-2d02775d6c8c" providerId="ADAL" clId="{49CF62FC-4E5F-40FD-B472-FA907BE255B8}" dt="2022-03-15T11:15:17.131" v="360" actId="21"/>
          <ac:spMkLst>
            <pc:docMk/>
            <pc:sldMk cId="3233258690" sldId="642"/>
            <ac:spMk id="8" creationId="{EDEB29F6-6B45-48E0-912A-29547541D47A}"/>
          </ac:spMkLst>
        </pc:spChg>
        <pc:picChg chg="add del mod">
          <ac:chgData name="Mohammed Ameer" userId="0ba69699-a8fd-4d8a-81c0-2d02775d6c8c" providerId="ADAL" clId="{49CF62FC-4E5F-40FD-B472-FA907BE255B8}" dt="2022-03-15T11:14:45.005" v="352" actId="21"/>
          <ac:picMkLst>
            <pc:docMk/>
            <pc:sldMk cId="3233258690" sldId="642"/>
            <ac:picMk id="5" creationId="{8DD6E5C3-3745-4F39-8167-521188A14181}"/>
          </ac:picMkLst>
        </pc:picChg>
        <pc:picChg chg="add del mod">
          <ac:chgData name="Mohammed Ameer" userId="0ba69699-a8fd-4d8a-81c0-2d02775d6c8c" providerId="ADAL" clId="{49CF62FC-4E5F-40FD-B472-FA907BE255B8}" dt="2022-03-15T10:51:48.843" v="136" actId="21"/>
          <ac:picMkLst>
            <pc:docMk/>
            <pc:sldMk cId="3233258690" sldId="642"/>
            <ac:picMk id="6" creationId="{26C0F8AF-EE9E-4152-8100-C7059E5EE3E4}"/>
          </ac:picMkLst>
        </pc:picChg>
        <pc:picChg chg="add mod">
          <ac:chgData name="Mohammed Ameer" userId="0ba69699-a8fd-4d8a-81c0-2d02775d6c8c" providerId="ADAL" clId="{49CF62FC-4E5F-40FD-B472-FA907BE255B8}" dt="2022-03-15T11:16:43.847" v="374" actId="1076"/>
          <ac:picMkLst>
            <pc:docMk/>
            <pc:sldMk cId="3233258690" sldId="642"/>
            <ac:picMk id="2050" creationId="{6F166782-42BA-4682-93B0-A04085890056}"/>
          </ac:picMkLst>
        </pc:picChg>
      </pc:sldChg>
      <pc:sldChg chg="modSp del mod">
        <pc:chgData name="Mohammed Ameer" userId="0ba69699-a8fd-4d8a-81c0-2d02775d6c8c" providerId="ADAL" clId="{49CF62FC-4E5F-40FD-B472-FA907BE255B8}" dt="2022-03-15T10:50:42.234" v="84" actId="47"/>
        <pc:sldMkLst>
          <pc:docMk/>
          <pc:sldMk cId="2488553914" sldId="643"/>
        </pc:sldMkLst>
        <pc:spChg chg="mod">
          <ac:chgData name="Mohammed Ameer" userId="0ba69699-a8fd-4d8a-81c0-2d02775d6c8c" providerId="ADAL" clId="{49CF62FC-4E5F-40FD-B472-FA907BE255B8}" dt="2022-03-15T10:50:37.134" v="83" actId="20577"/>
          <ac:spMkLst>
            <pc:docMk/>
            <pc:sldMk cId="2488553914" sldId="643"/>
            <ac:spMk id="4" creationId="{335B5CE8-8BD1-49FF-8B8E-C8E04D9665A3}"/>
          </ac:spMkLst>
        </pc:spChg>
      </pc:sldChg>
      <pc:sldChg chg="addSp delSp modSp new del mod">
        <pc:chgData name="Mohammed Ameer" userId="0ba69699-a8fd-4d8a-81c0-2d02775d6c8c" providerId="ADAL" clId="{49CF62FC-4E5F-40FD-B472-FA907BE255B8}" dt="2022-03-15T10:50:43.194" v="85" actId="47"/>
        <pc:sldMkLst>
          <pc:docMk/>
          <pc:sldMk cId="201647412" sldId="645"/>
        </pc:sldMkLst>
        <pc:spChg chg="mod">
          <ac:chgData name="Mohammed Ameer" userId="0ba69699-a8fd-4d8a-81c0-2d02775d6c8c" providerId="ADAL" clId="{49CF62FC-4E5F-40FD-B472-FA907BE255B8}" dt="2022-03-15T10:45:49.252" v="62" actId="20577"/>
          <ac:spMkLst>
            <pc:docMk/>
            <pc:sldMk cId="201647412" sldId="645"/>
            <ac:spMk id="2" creationId="{E7554B0A-1F5C-4409-8DE4-2C033C6850D1}"/>
          </ac:spMkLst>
        </pc:spChg>
        <pc:spChg chg="del mod">
          <ac:chgData name="Mohammed Ameer" userId="0ba69699-a8fd-4d8a-81c0-2d02775d6c8c" providerId="ADAL" clId="{49CF62FC-4E5F-40FD-B472-FA907BE255B8}" dt="2022-03-15T10:47:50.937" v="68" actId="478"/>
          <ac:spMkLst>
            <pc:docMk/>
            <pc:sldMk cId="201647412" sldId="645"/>
            <ac:spMk id="3" creationId="{D2A0E3F8-4FA6-4A5D-8646-3CF2C7C900BD}"/>
          </ac:spMkLst>
        </pc:spChg>
        <pc:spChg chg="add mod">
          <ac:chgData name="Mohammed Ameer" userId="0ba69699-a8fd-4d8a-81c0-2d02775d6c8c" providerId="ADAL" clId="{49CF62FC-4E5F-40FD-B472-FA907BE255B8}" dt="2022-03-15T10:46:14.192" v="67" actId="1076"/>
          <ac:spMkLst>
            <pc:docMk/>
            <pc:sldMk cId="201647412" sldId="645"/>
            <ac:spMk id="5" creationId="{BFB641A0-9AE6-47A4-BE3D-E606A29B6B97}"/>
          </ac:spMkLst>
        </pc:spChg>
        <pc:picChg chg="add del mod">
          <ac:chgData name="Mohammed Ameer" userId="0ba69699-a8fd-4d8a-81c0-2d02775d6c8c" providerId="ADAL" clId="{49CF62FC-4E5F-40FD-B472-FA907BE255B8}" dt="2022-03-15T10:49:55.415" v="76" actId="21"/>
          <ac:picMkLst>
            <pc:docMk/>
            <pc:sldMk cId="201647412" sldId="645"/>
            <ac:picMk id="7" creationId="{32001820-FEED-4066-B900-71021D97B06F}"/>
          </ac:picMkLst>
        </pc:picChg>
      </pc:sldChg>
      <pc:sldChg chg="addSp delSp modSp add mod">
        <pc:chgData name="Mohammed Ameer" userId="0ba69699-a8fd-4d8a-81c0-2d02775d6c8c" providerId="ADAL" clId="{49CF62FC-4E5F-40FD-B472-FA907BE255B8}" dt="2022-03-15T10:54:20.979" v="281" actId="1076"/>
        <pc:sldMkLst>
          <pc:docMk/>
          <pc:sldMk cId="1663840872" sldId="645"/>
        </pc:sldMkLst>
        <pc:spChg chg="mod">
          <ac:chgData name="Mohammed Ameer" userId="0ba69699-a8fd-4d8a-81c0-2d02775d6c8c" providerId="ADAL" clId="{49CF62FC-4E5F-40FD-B472-FA907BE255B8}" dt="2022-03-15T10:51:40.508" v="133" actId="20577"/>
          <ac:spMkLst>
            <pc:docMk/>
            <pc:sldMk cId="1663840872" sldId="645"/>
            <ac:spMk id="2" creationId="{47AD3A9A-29BB-4BC0-B034-E3D52B08A78C}"/>
          </ac:spMkLst>
        </pc:spChg>
        <pc:spChg chg="add del mod">
          <ac:chgData name="Mohammed Ameer" userId="0ba69699-a8fd-4d8a-81c0-2d02775d6c8c" providerId="ADAL" clId="{49CF62FC-4E5F-40FD-B472-FA907BE255B8}" dt="2022-03-15T10:52:54.785" v="140"/>
          <ac:spMkLst>
            <pc:docMk/>
            <pc:sldMk cId="1663840872" sldId="645"/>
            <ac:spMk id="4" creationId="{7F93F400-8FEB-412E-B052-D17DD97680AC}"/>
          </ac:spMkLst>
        </pc:spChg>
        <pc:spChg chg="del">
          <ac:chgData name="Mohammed Ameer" userId="0ba69699-a8fd-4d8a-81c0-2d02775d6c8c" providerId="ADAL" clId="{49CF62FC-4E5F-40FD-B472-FA907BE255B8}" dt="2022-03-15T10:51:45.961" v="135" actId="478"/>
          <ac:spMkLst>
            <pc:docMk/>
            <pc:sldMk cId="1663840872" sldId="645"/>
            <ac:spMk id="7" creationId="{2A52E882-DA04-47FB-87EC-83C7F590CC8A}"/>
          </ac:spMkLst>
        </pc:spChg>
        <pc:spChg chg="add mod">
          <ac:chgData name="Mohammed Ameer" userId="0ba69699-a8fd-4d8a-81c0-2d02775d6c8c" providerId="ADAL" clId="{49CF62FC-4E5F-40FD-B472-FA907BE255B8}" dt="2022-03-15T10:53:39.780" v="174" actId="20577"/>
          <ac:spMkLst>
            <pc:docMk/>
            <pc:sldMk cId="1663840872" sldId="645"/>
            <ac:spMk id="11" creationId="{625C562D-2700-4655-B406-20B5D6773490}"/>
          </ac:spMkLst>
        </pc:spChg>
        <pc:spChg chg="add mod">
          <ac:chgData name="Mohammed Ameer" userId="0ba69699-a8fd-4d8a-81c0-2d02775d6c8c" providerId="ADAL" clId="{49CF62FC-4E5F-40FD-B472-FA907BE255B8}" dt="2022-03-15T10:54:20.979" v="281" actId="1076"/>
          <ac:spMkLst>
            <pc:docMk/>
            <pc:sldMk cId="1663840872" sldId="645"/>
            <ac:spMk id="12" creationId="{A0F507EB-42E5-4515-B721-C16CA1DD7E64}"/>
          </ac:spMkLst>
        </pc:spChg>
        <pc:graphicFrameChg chg="add del mod">
          <ac:chgData name="Mohammed Ameer" userId="0ba69699-a8fd-4d8a-81c0-2d02775d6c8c" providerId="ADAL" clId="{49CF62FC-4E5F-40FD-B472-FA907BE255B8}" dt="2022-03-15T10:52:54.785" v="140"/>
          <ac:graphicFrameMkLst>
            <pc:docMk/>
            <pc:sldMk cId="1663840872" sldId="645"/>
            <ac:graphicFrameMk id="3" creationId="{FAC3C412-783C-4C55-B5AA-5D51D9A94C22}"/>
          </ac:graphicFrameMkLst>
        </pc:graphicFrameChg>
        <pc:picChg chg="del">
          <ac:chgData name="Mohammed Ameer" userId="0ba69699-a8fd-4d8a-81c0-2d02775d6c8c" providerId="ADAL" clId="{49CF62FC-4E5F-40FD-B472-FA907BE255B8}" dt="2022-03-15T10:51:43.374" v="134" actId="478"/>
          <ac:picMkLst>
            <pc:docMk/>
            <pc:sldMk cId="1663840872" sldId="645"/>
            <ac:picMk id="5" creationId="{8DD6E5C3-3745-4F39-8167-521188A14181}"/>
          </ac:picMkLst>
        </pc:picChg>
        <pc:picChg chg="del">
          <ac:chgData name="Mohammed Ameer" userId="0ba69699-a8fd-4d8a-81c0-2d02775d6c8c" providerId="ADAL" clId="{49CF62FC-4E5F-40FD-B472-FA907BE255B8}" dt="2022-03-15T10:51:22.884" v="89" actId="478"/>
          <ac:picMkLst>
            <pc:docMk/>
            <pc:sldMk cId="1663840872" sldId="645"/>
            <ac:picMk id="6" creationId="{26C0F8AF-EE9E-4152-8100-C7059E5EE3E4}"/>
          </ac:picMkLst>
        </pc:picChg>
        <pc:picChg chg="add mod">
          <ac:chgData name="Mohammed Ameer" userId="0ba69699-a8fd-4d8a-81c0-2d02775d6c8c" providerId="ADAL" clId="{49CF62FC-4E5F-40FD-B472-FA907BE255B8}" dt="2022-03-15T10:51:54.308" v="138" actId="1076"/>
          <ac:picMkLst>
            <pc:docMk/>
            <pc:sldMk cId="1663840872" sldId="645"/>
            <ac:picMk id="8" creationId="{C14823FF-E8D6-45EA-B719-5B87DE9927D5}"/>
          </ac:picMkLst>
        </pc:picChg>
        <pc:picChg chg="add mod">
          <ac:chgData name="Mohammed Ameer" userId="0ba69699-a8fd-4d8a-81c0-2d02775d6c8c" providerId="ADAL" clId="{49CF62FC-4E5F-40FD-B472-FA907BE255B8}" dt="2022-03-15T10:53:19.283" v="142" actId="1076"/>
          <ac:picMkLst>
            <pc:docMk/>
            <pc:sldMk cId="1663840872" sldId="645"/>
            <ac:picMk id="10" creationId="{A68DB5B2-A275-4A43-A5FD-386C3E352748}"/>
          </ac:picMkLst>
        </pc:picChg>
      </pc:sldChg>
      <pc:sldChg chg="addSp delSp modSp add mod">
        <pc:chgData name="Mohammed Ameer" userId="0ba69699-a8fd-4d8a-81c0-2d02775d6c8c" providerId="ADAL" clId="{49CF62FC-4E5F-40FD-B472-FA907BE255B8}" dt="2022-03-15T11:15:48.518" v="369" actId="1076"/>
        <pc:sldMkLst>
          <pc:docMk/>
          <pc:sldMk cId="1500220866" sldId="646"/>
        </pc:sldMkLst>
        <pc:spChg chg="mod">
          <ac:chgData name="Mohammed Ameer" userId="0ba69699-a8fd-4d8a-81c0-2d02775d6c8c" providerId="ADAL" clId="{49CF62FC-4E5F-40FD-B472-FA907BE255B8}" dt="2022-03-15T10:58:08.283" v="331" actId="20577"/>
          <ac:spMkLst>
            <pc:docMk/>
            <pc:sldMk cId="1500220866" sldId="646"/>
            <ac:spMk id="2" creationId="{02846238-093F-42AE-BA97-9316EE0E0937}"/>
          </ac:spMkLst>
        </pc:spChg>
        <pc:spChg chg="del">
          <ac:chgData name="Mohammed Ameer" userId="0ba69699-a8fd-4d8a-81c0-2d02775d6c8c" providerId="ADAL" clId="{49CF62FC-4E5F-40FD-B472-FA907BE255B8}" dt="2022-03-15T10:58:11.398" v="332" actId="478"/>
          <ac:spMkLst>
            <pc:docMk/>
            <pc:sldMk cId="1500220866" sldId="646"/>
            <ac:spMk id="3" creationId="{F61BB970-337A-429D-8B03-098590751372}"/>
          </ac:spMkLst>
        </pc:spChg>
        <pc:spChg chg="add del mod">
          <ac:chgData name="Mohammed Ameer" userId="0ba69699-a8fd-4d8a-81c0-2d02775d6c8c" providerId="ADAL" clId="{49CF62FC-4E5F-40FD-B472-FA907BE255B8}" dt="2022-03-15T10:58:27.275" v="335" actId="478"/>
          <ac:spMkLst>
            <pc:docMk/>
            <pc:sldMk cId="1500220866" sldId="646"/>
            <ac:spMk id="6" creationId="{359A71DD-B4BA-45D7-BC65-5396C38D2BFB}"/>
          </ac:spMkLst>
        </pc:spChg>
        <pc:spChg chg="add mod">
          <ac:chgData name="Mohammed Ameer" userId="0ba69699-a8fd-4d8a-81c0-2d02775d6c8c" providerId="ADAL" clId="{49CF62FC-4E5F-40FD-B472-FA907BE255B8}" dt="2022-03-15T11:15:33.502" v="366" actId="14100"/>
          <ac:spMkLst>
            <pc:docMk/>
            <pc:sldMk cId="1500220866" sldId="646"/>
            <ac:spMk id="10" creationId="{203EAED5-2676-4746-ACEC-66A545A81D5C}"/>
          </ac:spMkLst>
        </pc:spChg>
        <pc:spChg chg="add mod">
          <ac:chgData name="Mohammed Ameer" userId="0ba69699-a8fd-4d8a-81c0-2d02775d6c8c" providerId="ADAL" clId="{49CF62FC-4E5F-40FD-B472-FA907BE255B8}" dt="2022-03-15T11:15:48.518" v="369" actId="1076"/>
          <ac:spMkLst>
            <pc:docMk/>
            <pc:sldMk cId="1500220866" sldId="646"/>
            <ac:spMk id="11" creationId="{50338BA7-A544-463F-A079-14ACB4EA8691}"/>
          </ac:spMkLst>
        </pc:spChg>
        <pc:picChg chg="del">
          <ac:chgData name="Mohammed Ameer" userId="0ba69699-a8fd-4d8a-81c0-2d02775d6c8c" providerId="ADAL" clId="{49CF62FC-4E5F-40FD-B472-FA907BE255B8}" dt="2022-03-15T10:58:13.595" v="333" actId="478"/>
          <ac:picMkLst>
            <pc:docMk/>
            <pc:sldMk cId="1500220866" sldId="646"/>
            <ac:picMk id="7" creationId="{DD36052B-C1CB-42E3-971C-AC4A4F1873D3}"/>
          </ac:picMkLst>
        </pc:picChg>
        <pc:picChg chg="add mod">
          <ac:chgData name="Mohammed Ameer" userId="0ba69699-a8fd-4d8a-81c0-2d02775d6c8c" providerId="ADAL" clId="{49CF62FC-4E5F-40FD-B472-FA907BE255B8}" dt="2022-03-15T11:15:26.446" v="364" actId="14100"/>
          <ac:picMkLst>
            <pc:docMk/>
            <pc:sldMk cId="1500220866" sldId="646"/>
            <ac:picMk id="9" creationId="{231FACE3-8C6C-4982-A9A3-4815D662AA1D}"/>
          </ac:picMkLst>
        </pc:picChg>
      </pc:sldChg>
      <pc:sldChg chg="new del">
        <pc:chgData name="Mohammed Ameer" userId="0ba69699-a8fd-4d8a-81c0-2d02775d6c8c" providerId="ADAL" clId="{49CF62FC-4E5F-40FD-B472-FA907BE255B8}" dt="2022-03-15T10:57:51.351" v="292" actId="680"/>
        <pc:sldMkLst>
          <pc:docMk/>
          <pc:sldMk cId="2335995334" sldId="646"/>
        </pc:sldMkLst>
      </pc:sldChg>
      <pc:sldChg chg="addSp delSp modSp add mod">
        <pc:chgData name="Mohammed Ameer" userId="0ba69699-a8fd-4d8a-81c0-2d02775d6c8c" providerId="ADAL" clId="{49CF62FC-4E5F-40FD-B472-FA907BE255B8}" dt="2022-03-15T11:15:59.001" v="372" actId="1076"/>
        <pc:sldMkLst>
          <pc:docMk/>
          <pc:sldMk cId="3389833845" sldId="647"/>
        </pc:sldMkLst>
        <pc:spChg chg="add mod">
          <ac:chgData name="Mohammed Ameer" userId="0ba69699-a8fd-4d8a-81c0-2d02775d6c8c" providerId="ADAL" clId="{49CF62FC-4E5F-40FD-B472-FA907BE255B8}" dt="2022-03-15T11:15:59.001" v="372" actId="1076"/>
          <ac:spMkLst>
            <pc:docMk/>
            <pc:sldMk cId="3389833845" sldId="647"/>
            <ac:spMk id="3" creationId="{83438C9C-9674-43D7-BB8A-632E94A84AD6}"/>
          </ac:spMkLst>
        </pc:spChg>
        <pc:spChg chg="add del">
          <ac:chgData name="Mohammed Ameer" userId="0ba69699-a8fd-4d8a-81c0-2d02775d6c8c" providerId="ADAL" clId="{49CF62FC-4E5F-40FD-B472-FA907BE255B8}" dt="2022-03-15T11:14:39.157" v="350" actId="478"/>
          <ac:spMkLst>
            <pc:docMk/>
            <pc:sldMk cId="3389833845" sldId="647"/>
            <ac:spMk id="4" creationId="{0CC39D59-EC27-4C22-8C4D-C14F6DEA5A1E}"/>
          </ac:spMkLst>
        </pc:spChg>
        <pc:spChg chg="del">
          <ac:chgData name="Mohammed Ameer" userId="0ba69699-a8fd-4d8a-81c0-2d02775d6c8c" providerId="ADAL" clId="{49CF62FC-4E5F-40FD-B472-FA907BE255B8}" dt="2022-03-15T11:14:41.515" v="351" actId="478"/>
          <ac:spMkLst>
            <pc:docMk/>
            <pc:sldMk cId="3389833845" sldId="647"/>
            <ac:spMk id="10" creationId="{203EAED5-2676-4746-ACEC-66A545A81D5C}"/>
          </ac:spMkLst>
        </pc:spChg>
        <pc:picChg chg="add mod">
          <ac:chgData name="Mohammed Ameer" userId="0ba69699-a8fd-4d8a-81c0-2d02775d6c8c" providerId="ADAL" clId="{49CF62FC-4E5F-40FD-B472-FA907BE255B8}" dt="2022-03-15T11:15:10.654" v="359" actId="1076"/>
          <ac:picMkLst>
            <pc:docMk/>
            <pc:sldMk cId="3389833845" sldId="647"/>
            <ac:picMk id="6" creationId="{6877F346-E4F7-4E6C-B893-E7E3840328CC}"/>
          </ac:picMkLst>
        </pc:picChg>
        <pc:picChg chg="del">
          <ac:chgData name="Mohammed Ameer" userId="0ba69699-a8fd-4d8a-81c0-2d02775d6c8c" providerId="ADAL" clId="{49CF62FC-4E5F-40FD-B472-FA907BE255B8}" dt="2022-03-15T11:14:37.113" v="348" actId="478"/>
          <ac:picMkLst>
            <pc:docMk/>
            <pc:sldMk cId="3389833845" sldId="647"/>
            <ac:picMk id="9" creationId="{231FACE3-8C6C-4982-A9A3-4815D662AA1D}"/>
          </ac:picMkLst>
        </pc:picChg>
      </pc:sldChg>
    </pc:docChg>
  </pc:docChgLst>
  <pc:docChgLst>
    <pc:chgData name="Suryender K Sharma" userId="S::suryender@edunetfoundation.org::ac1ffee8-7d44-40f0-a1db-30dd65b12f7d" providerId="AD" clId="Web-{F5AE9048-9B10-1B53-1E42-D76A03534D8D}"/>
    <pc:docChg chg="modSld">
      <pc:chgData name="Suryender K Sharma" userId="S::suryender@edunetfoundation.org::ac1ffee8-7d44-40f0-a1db-30dd65b12f7d" providerId="AD" clId="Web-{F5AE9048-9B10-1B53-1E42-D76A03534D8D}" dt="2022-03-17T09:15:16.245" v="31" actId="1076"/>
      <pc:docMkLst>
        <pc:docMk/>
      </pc:docMkLst>
      <pc:sldChg chg="modSp">
        <pc:chgData name="Suryender K Sharma" userId="S::suryender@edunetfoundation.org::ac1ffee8-7d44-40f0-a1db-30dd65b12f7d" providerId="AD" clId="Web-{F5AE9048-9B10-1B53-1E42-D76A03534D8D}" dt="2022-03-17T07:46:32.101" v="4" actId="20577"/>
        <pc:sldMkLst>
          <pc:docMk/>
          <pc:sldMk cId="0" sldId="257"/>
        </pc:sldMkLst>
        <pc:spChg chg="mod">
          <ac:chgData name="Suryender K Sharma" userId="S::suryender@edunetfoundation.org::ac1ffee8-7d44-40f0-a1db-30dd65b12f7d" providerId="AD" clId="Web-{F5AE9048-9B10-1B53-1E42-D76A03534D8D}" dt="2022-03-17T07:46:32.101" v="4" actId="20577"/>
          <ac:spMkLst>
            <pc:docMk/>
            <pc:sldMk cId="0" sldId="257"/>
            <ac:spMk id="85" creationId="{00000000-0000-0000-0000-000000000000}"/>
          </ac:spMkLst>
        </pc:spChg>
      </pc:sldChg>
      <pc:sldChg chg="addSp delSp modSp">
        <pc:chgData name="Suryender K Sharma" userId="S::suryender@edunetfoundation.org::ac1ffee8-7d44-40f0-a1db-30dd65b12f7d" providerId="AD" clId="Web-{F5AE9048-9B10-1B53-1E42-D76A03534D8D}" dt="2022-03-17T09:15:16.245" v="31" actId="1076"/>
        <pc:sldMkLst>
          <pc:docMk/>
          <pc:sldMk cId="0" sldId="293"/>
        </pc:sldMkLst>
        <pc:spChg chg="mod">
          <ac:chgData name="Suryender K Sharma" userId="S::suryender@edunetfoundation.org::ac1ffee8-7d44-40f0-a1db-30dd65b12f7d" providerId="AD" clId="Web-{F5AE9048-9B10-1B53-1E42-D76A03534D8D}" dt="2022-03-17T09:15:09.260" v="29" actId="14100"/>
          <ac:spMkLst>
            <pc:docMk/>
            <pc:sldMk cId="0" sldId="293"/>
            <ac:spMk id="545" creationId="{00000000-0000-0000-0000-000000000000}"/>
          </ac:spMkLst>
        </pc:spChg>
        <pc:spChg chg="mod">
          <ac:chgData name="Suryender K Sharma" userId="S::suryender@edunetfoundation.org::ac1ffee8-7d44-40f0-a1db-30dd65b12f7d" providerId="AD" clId="Web-{F5AE9048-9B10-1B53-1E42-D76A03534D8D}" dt="2022-03-17T09:15:06.041" v="28" actId="14100"/>
          <ac:spMkLst>
            <pc:docMk/>
            <pc:sldMk cId="0" sldId="293"/>
            <ac:spMk id="546" creationId="{00000000-0000-0000-0000-000000000000}"/>
          </ac:spMkLst>
        </pc:spChg>
        <pc:picChg chg="add mod">
          <ac:chgData name="Suryender K Sharma" userId="S::suryender@edunetfoundation.org::ac1ffee8-7d44-40f0-a1db-30dd65b12f7d" providerId="AD" clId="Web-{F5AE9048-9B10-1B53-1E42-D76A03534D8D}" dt="2022-03-17T09:15:13.135" v="30" actId="1076"/>
          <ac:picMkLst>
            <pc:docMk/>
            <pc:sldMk cId="0" sldId="293"/>
            <ac:picMk id="2" creationId="{FBB2B4BC-51A3-45C2-9EAE-6EDA8E1868C7}"/>
          </ac:picMkLst>
        </pc:picChg>
        <pc:picChg chg="add mod">
          <ac:chgData name="Suryender K Sharma" userId="S::suryender@edunetfoundation.org::ac1ffee8-7d44-40f0-a1db-30dd65b12f7d" providerId="AD" clId="Web-{F5AE9048-9B10-1B53-1E42-D76A03534D8D}" dt="2022-03-17T09:15:16.245" v="31" actId="1076"/>
          <ac:picMkLst>
            <pc:docMk/>
            <pc:sldMk cId="0" sldId="293"/>
            <ac:picMk id="3" creationId="{2D0260BA-165A-470A-8977-EAF65365C94A}"/>
          </ac:picMkLst>
        </pc:picChg>
        <pc:picChg chg="del">
          <ac:chgData name="Suryender K Sharma" userId="S::suryender@edunetfoundation.org::ac1ffee8-7d44-40f0-a1db-30dd65b12f7d" providerId="AD" clId="Web-{F5AE9048-9B10-1B53-1E42-D76A03534D8D}" dt="2022-03-17T07:47:37.039" v="5"/>
          <ac:picMkLst>
            <pc:docMk/>
            <pc:sldMk cId="0" sldId="293"/>
            <ac:picMk id="54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R._Pierc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achine_translation" TargetMode="External"/><Relationship Id="rId5" Type="http://schemas.openxmlformats.org/officeDocument/2006/relationships/hyperlink" Target="https://en.wikipedia.org/wiki/Computational_linguistics" TargetMode="External"/><Relationship Id="rId4" Type="http://schemas.openxmlformats.org/officeDocument/2006/relationships/hyperlink" Target="https://en.wikipedia.org/wiki/United_States_government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ortran" TargetMode="External"/><Relationship Id="rId3" Type="http://schemas.openxmlformats.org/officeDocument/2006/relationships/hyperlink" Target="https://en.wikipedia.org/wiki/Intel" TargetMode="External"/><Relationship Id="rId7" Type="http://schemas.openxmlformats.org/officeDocument/2006/relationships/hyperlink" Target="https://en.wikipedia.org/wiki/C%2B%2B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x" TargetMode="External"/><Relationship Id="rId11" Type="http://schemas.openxmlformats.org/officeDocument/2006/relationships/hyperlink" Target="https://en.wikipedia.org/wiki/Multi-core_processor" TargetMode="External"/><Relationship Id="rId5" Type="http://schemas.openxmlformats.org/officeDocument/2006/relationships/hyperlink" Target="https://en.wikipedia.org/wiki/MacOS" TargetMode="External"/><Relationship Id="rId10" Type="http://schemas.openxmlformats.org/officeDocument/2006/relationships/hyperlink" Target="https://en.wikipedia.org/wiki/Intel_Parallel_Studio#cite_note-homepage-2" TargetMode="External"/><Relationship Id="rId4" Type="http://schemas.openxmlformats.org/officeDocument/2006/relationships/hyperlink" Target="https://en.wikipedia.org/wiki/Microsoft_Windows" TargetMode="External"/><Relationship Id="rId9" Type="http://schemas.openxmlformats.org/officeDocument/2006/relationships/hyperlink" Target="https://en.wikipedia.org/wiki/Parallel_computing" TargetMode="Externa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ortran" TargetMode="External"/><Relationship Id="rId3" Type="http://schemas.openxmlformats.org/officeDocument/2006/relationships/hyperlink" Target="https://en.wikipedia.org/wiki/Intel" TargetMode="External"/><Relationship Id="rId7" Type="http://schemas.openxmlformats.org/officeDocument/2006/relationships/hyperlink" Target="https://en.wikipedia.org/wiki/C%2B%2B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inux" TargetMode="External"/><Relationship Id="rId11" Type="http://schemas.openxmlformats.org/officeDocument/2006/relationships/hyperlink" Target="https://en.wikipedia.org/wiki/Multi-core_processor" TargetMode="External"/><Relationship Id="rId5" Type="http://schemas.openxmlformats.org/officeDocument/2006/relationships/hyperlink" Target="https://en.wikipedia.org/wiki/MacOS" TargetMode="External"/><Relationship Id="rId10" Type="http://schemas.openxmlformats.org/officeDocument/2006/relationships/hyperlink" Target="https://en.wikipedia.org/wiki/Intel_Parallel_Studio#cite_note-homepage-2" TargetMode="External"/><Relationship Id="rId4" Type="http://schemas.openxmlformats.org/officeDocument/2006/relationships/hyperlink" Target="https://en.wikipedia.org/wiki/Microsoft_Windows" TargetMode="External"/><Relationship Id="rId9" Type="http://schemas.openxmlformats.org/officeDocument/2006/relationships/hyperlink" Target="https://en.wikipedia.org/wiki/Parallel_computing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3737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AI- to handle unforeseem circumstances. BOSTON DYNAMICS VIDEO</a:t>
            </a:r>
            <a:endParaRPr>
              <a:solidFill>
                <a:srgbClr val="3737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3737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Unstructured data, ML- structured.</a:t>
            </a:r>
            <a:endParaRPr>
              <a:solidFill>
                <a:srgbClr val="3737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3737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 is often used interchangeably with ML is because it’s not always straightforward to know whether the underlying data is structured or unstructured. </a:t>
            </a:r>
            <a:endParaRPr/>
          </a:p>
        </p:txBody>
      </p:sp>
      <p:sp>
        <p:nvSpPr>
          <p:cNvPr id="234" name="Google Shape;2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ml: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-data: get a lot of cleaned data. is this email a spam? age, height etc.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training: use data to tune relative significant features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inference: predict something new</a:t>
            </a: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af77aee9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5af77aee94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g5af77aee94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ALPAC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05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Automatic Language Processing Advisory Committee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was a committee of seven scientists led by </a:t>
            </a:r>
            <a:r>
              <a:rPr lang="en-US" sz="1050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R. Pierce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established in 1964 by the </a:t>
            </a:r>
            <a:r>
              <a:rPr lang="en-US" sz="1050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United States government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order to evaluate the progress in </a:t>
            </a:r>
            <a:r>
              <a:rPr lang="en-US" sz="1050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computational linguistics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general and </a:t>
            </a:r>
            <a:r>
              <a:rPr lang="en-US" sz="1050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translation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particular.</a:t>
            </a:r>
            <a:endParaRPr/>
          </a:p>
        </p:txBody>
      </p:sp>
      <p:sp>
        <p:nvSpPr>
          <p:cNvPr id="377" name="Google Shape;3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 </a:t>
            </a:r>
            <a:r>
              <a:rPr lang="en-US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Studio XE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 a software development product developed by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that facilitates native code development on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macOS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Fortran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for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 computing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200" b="0" i="0" u="sng" strike="noStrik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Parallel programming enables software programs to take advantage of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multi-core processors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from Intel and other processor vendors.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Vtune amplifier- Stop guessing why software is slow. Advanced sampling and profiling techniques quickly analyze your code, isolate issues, and deliver insights for optimizing performance on modern processors.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inspector- Locate and debug threading, memory, and persistent memory errors in applications early in the design cycle to avoid costly errors later.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Advisor- Design and optimize high-performing code for modern computer architectures. Effectively use more cores, vectorization, and heterogeneous processing.</a:t>
            </a:r>
            <a:endParaRPr/>
          </a:p>
        </p:txBody>
      </p:sp>
      <p:sp>
        <p:nvSpPr>
          <p:cNvPr id="533" name="Google Shape;533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edf73389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dedf733895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 </a:t>
            </a:r>
            <a:r>
              <a:rPr lang="en-US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Studio XE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 a software development product developed by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that facilitates native code development on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macOS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C++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Fortran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for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 computing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200" b="0" i="0" u="sng" strike="noStrik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Parallel programming enables software programs to take advantage of </a:t>
            </a:r>
            <a:r>
              <a:rPr lang="en-US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multi-core processors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from Intel and other processor vendors.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Vtune amplifier- Stop guessing why software is slow. Advanced sampling and profiling techniques quickly analyze your code, isolate issues, and deliver insights for optimizing performance on modern processors.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inspector- Locate and debug threading, memory, and persistent memory errors in applications early in the design cycle to avoid costly errors later.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Advisor- Design and optimize high-performing code for modern computer architectures. Effectively use more cores, vectorization, and heterogeneous processing.</a:t>
            </a:r>
            <a:endParaRPr/>
          </a:p>
        </p:txBody>
      </p:sp>
      <p:sp>
        <p:nvSpPr>
          <p:cNvPr id="542" name="Google Shape;542;gdedf733895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4109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https://www.intel.com/content/www/us/en/developer/articles/tool/oneapi-standalone-components.html#python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173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 are the lessons we are going to learn today.</a:t>
            </a:r>
            <a:endParaRPr/>
          </a:p>
        </p:txBody>
      </p:sp>
      <p:sp>
        <p:nvSpPr>
          <p:cNvPr id="551" name="Google Shape;551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2C508E">
                <a:alpha val="47058"/>
              </a:srgbClr>
            </a:gs>
            <a:gs pos="26000">
              <a:srgbClr val="2C508E">
                <a:alpha val="47058"/>
              </a:srgbClr>
            </a:gs>
            <a:gs pos="90000">
              <a:srgbClr val="3F6EC2"/>
            </a:gs>
            <a:gs pos="100000">
              <a:srgbClr val="3F6EC2"/>
            </a:gs>
          </a:gsLst>
          <a:lin ang="54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  <a:defRPr sz="3600" b="1">
                <a:solidFill>
                  <a:srgbClr val="0020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0" name="Google Shape;50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8" descr="A picture containing objec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33800" y="95093"/>
            <a:ext cx="1440000" cy="42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8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gradFill>
            <a:gsLst>
              <a:gs pos="0">
                <a:srgbClr val="2F5496"/>
              </a:gs>
              <a:gs pos="13000">
                <a:srgbClr val="2F5496"/>
              </a:gs>
              <a:gs pos="100000">
                <a:srgbClr val="0043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content/www/us/en/develop/tools/oneapi.html#gs.36k4j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linu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dam/develop/external/us/en/documents/2022_Python_Release_Notes_Intel(R)_Distribution_for_Python-Release1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dam/develop/external/us/en/documents/2022_Python_Release_Notes_Intel(R)_Distribution_for_Python-Release1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entor@fice.i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Intel College Excellence Program</a:t>
            </a:r>
            <a:endParaRPr/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/>
              <a:t>Analytics, AI &amp; HPC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Creating Actionable Intelligence from Data</a:t>
            </a:r>
            <a:endParaRPr/>
          </a:p>
        </p:txBody>
      </p:sp>
      <p:sp>
        <p:nvSpPr>
          <p:cNvPr id="79" name="Google Shape;79;p1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AI is The New Electricity</a:t>
            </a:r>
            <a:endParaRPr/>
          </a:p>
        </p:txBody>
      </p:sp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953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“About 100 years ago, electricity transformed every major industry. AI has advanced to the point where it has the power to transform…every major sector in coming years.”</a:t>
            </a:r>
            <a:endParaRPr/>
          </a:p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-Andrew Ng, Stanford University</a:t>
            </a:r>
            <a:endParaRPr/>
          </a:p>
        </p:txBody>
      </p:sp>
      <p:sp>
        <p:nvSpPr>
          <p:cNvPr id="230" name="Google Shape;23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31" name="Google Shape;23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690688"/>
            <a:ext cx="4683760" cy="401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>
            <a:spLocks noGrp="1"/>
          </p:cNvSpPr>
          <p:nvPr>
            <p:ph type="title"/>
          </p:nvPr>
        </p:nvSpPr>
        <p:spPr>
          <a:xfrm>
            <a:off x="3810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Definitions</a:t>
            </a:r>
            <a:endParaRPr/>
          </a:p>
        </p:txBody>
      </p:sp>
      <p:sp>
        <p:nvSpPr>
          <p:cNvPr id="237" name="Google Shape;237;p11"/>
          <p:cNvSpPr txBox="1">
            <a:spLocks noGrp="1"/>
          </p:cNvSpPr>
          <p:nvPr>
            <p:ph type="body" idx="1"/>
          </p:nvPr>
        </p:nvSpPr>
        <p:spPr>
          <a:xfrm>
            <a:off x="381000" y="1825625"/>
            <a:ext cx="5898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▪Artificial Intelligence</a:t>
            </a:r>
            <a:endParaRPr/>
          </a:p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▪Machine Learning</a:t>
            </a:r>
            <a:endParaRPr/>
          </a:p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▪Deep Learning</a:t>
            </a:r>
            <a:endParaRPr/>
          </a:p>
        </p:txBody>
      </p:sp>
      <p:sp>
        <p:nvSpPr>
          <p:cNvPr id="238" name="Google Shape;238;p11"/>
          <p:cNvSpPr txBox="1">
            <a:spLocks noGrp="1"/>
          </p:cNvSpPr>
          <p:nvPr>
            <p:ph type="sldNum" idx="12"/>
          </p:nvPr>
        </p:nvSpPr>
        <p:spPr>
          <a:xfrm>
            <a:off x="8153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39" name="Google Shape;239;p11"/>
          <p:cNvGrpSpPr/>
          <p:nvPr/>
        </p:nvGrpSpPr>
        <p:grpSpPr>
          <a:xfrm>
            <a:off x="4394158" y="365088"/>
            <a:ext cx="5897834" cy="5811715"/>
            <a:chOff x="2961500" y="961400"/>
            <a:chExt cx="3221100" cy="3220500"/>
          </a:xfrm>
        </p:grpSpPr>
        <p:sp>
          <p:nvSpPr>
            <p:cNvPr id="240" name="Google Shape;240;p11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1"/>
            <p:cNvSpPr txBox="1"/>
            <p:nvPr/>
          </p:nvSpPr>
          <p:spPr>
            <a:xfrm>
              <a:off x="3782900" y="1060200"/>
              <a:ext cx="1592672" cy="688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Artificial 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 program that can sense, reason, act and adopt</a:t>
              </a:r>
              <a:endPara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2" name="Google Shape;242;p11"/>
          <p:cNvGrpSpPr/>
          <p:nvPr/>
        </p:nvGrpSpPr>
        <p:grpSpPr>
          <a:xfrm>
            <a:off x="5252841" y="2039785"/>
            <a:ext cx="4354351" cy="4081098"/>
            <a:chOff x="3403877" y="1756621"/>
            <a:chExt cx="2338409" cy="2425471"/>
          </a:xfrm>
        </p:grpSpPr>
        <p:sp>
          <p:nvSpPr>
            <p:cNvPr id="243" name="Google Shape;243;p11"/>
            <p:cNvSpPr/>
            <p:nvPr/>
          </p:nvSpPr>
          <p:spPr>
            <a:xfrm>
              <a:off x="3403877" y="1756621"/>
              <a:ext cx="2338409" cy="2425471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1"/>
            <p:cNvSpPr txBox="1"/>
            <p:nvPr/>
          </p:nvSpPr>
          <p:spPr>
            <a:xfrm>
              <a:off x="3886825" y="1897197"/>
              <a:ext cx="1423650" cy="71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Algorithms whose performance increases over the time</a:t>
              </a:r>
              <a:endPara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11"/>
          <p:cNvGrpSpPr/>
          <p:nvPr/>
        </p:nvGrpSpPr>
        <p:grpSpPr>
          <a:xfrm>
            <a:off x="5898148" y="3561134"/>
            <a:ext cx="3036949" cy="2504593"/>
            <a:chOff x="3833620" y="2704915"/>
            <a:chExt cx="1476900" cy="1477200"/>
          </a:xfrm>
        </p:grpSpPr>
        <p:sp>
          <p:nvSpPr>
            <p:cNvPr id="246" name="Google Shape;246;p11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1"/>
            <p:cNvSpPr txBox="1"/>
            <p:nvPr/>
          </p:nvSpPr>
          <p:spPr>
            <a:xfrm>
              <a:off x="3957047" y="2899566"/>
              <a:ext cx="1230000" cy="892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Learning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Subset of Ml in which multi layered neural networks learn from vast amount of data</a:t>
              </a:r>
              <a:endParaRPr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53" name="Google Shape;25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Artificial intelligence</a:t>
            </a:r>
            <a:endParaRPr/>
          </a:p>
        </p:txBody>
      </p:sp>
      <p:grpSp>
        <p:nvGrpSpPr>
          <p:cNvPr id="254" name="Google Shape;254;p12"/>
          <p:cNvGrpSpPr/>
          <p:nvPr/>
        </p:nvGrpSpPr>
        <p:grpSpPr>
          <a:xfrm>
            <a:off x="1398000" y="2434219"/>
            <a:ext cx="9396000" cy="3134149"/>
            <a:chOff x="559800" y="608594"/>
            <a:chExt cx="9396000" cy="3134149"/>
          </a:xfrm>
        </p:grpSpPr>
        <p:sp>
          <p:nvSpPr>
            <p:cNvPr id="255" name="Google Shape;255;p12"/>
            <p:cNvSpPr/>
            <p:nvPr/>
          </p:nvSpPr>
          <p:spPr>
            <a:xfrm>
              <a:off x="1747800" y="608594"/>
              <a:ext cx="1944000" cy="1944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559800" y="3022743"/>
              <a:ext cx="432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2"/>
            <p:cNvSpPr txBox="1"/>
            <p:nvPr/>
          </p:nvSpPr>
          <p:spPr>
            <a:xfrm>
              <a:off x="559800" y="3022743"/>
              <a:ext cx="432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1950 - “Turing Test” by Alan Turing</a:t>
              </a:r>
              <a:endPara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6823800" y="608594"/>
              <a:ext cx="1944000" cy="1944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5635800" y="3022743"/>
              <a:ext cx="432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2"/>
            <p:cNvSpPr txBox="1"/>
            <p:nvPr/>
          </p:nvSpPr>
          <p:spPr>
            <a:xfrm>
              <a:off x="5635800" y="3022743"/>
              <a:ext cx="432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1956’s - “Artificial intelligence” by John McCarthy </a:t>
              </a:r>
              <a:endPara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61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 sz="4000"/>
              <a:t>Artificial Intelligence</a:t>
            </a:r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body" idx="1"/>
          </p:nvPr>
        </p:nvSpPr>
        <p:spPr>
          <a:xfrm>
            <a:off x="838200" y="2143761"/>
            <a:ext cx="10515600" cy="403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222A35"/>
                </a:solidFill>
              </a:rPr>
              <a:t>“A branch of computer science dealing with the simulation of intelligent behavior in computers.” (Merriam-Webster)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222A35"/>
                </a:solidFill>
              </a:rPr>
              <a:t>“A program that can sense, reason, act, and adapt.” (Intel)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222A35"/>
                </a:solidFill>
              </a:rPr>
              <a:t>“Colloquially, the term ‘artificial intelligence’ is applied when a machine mimics ‘cognitive’ functions that humans associate with other human minds, such as ‘learning' and ‘problem solving’.” (Wikipedia)</a:t>
            </a:r>
            <a:endParaRPr>
              <a:solidFill>
                <a:srgbClr val="222A35"/>
              </a:solidFill>
            </a:endParaRPr>
          </a:p>
        </p:txBody>
      </p:sp>
      <p:sp>
        <p:nvSpPr>
          <p:cNvPr id="267" name="Google Shape;2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73" name="Google Shape;273;p14"/>
          <p:cNvSpPr txBox="1"/>
          <p:nvPr/>
        </p:nvSpPr>
        <p:spPr>
          <a:xfrm>
            <a:off x="655325" y="721180"/>
            <a:ext cx="901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655320" y="1896119"/>
            <a:ext cx="10073700" cy="28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“The process by which a computer is able to improve its own performance (as in analyzing image files) by continuously incorporating new data into an existing statistical model” - Merriam - Webster’s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“Building algorithms that allow computers to develop new behaviors based on experience” — Adam Piore</a:t>
            </a:r>
            <a:endParaRPr sz="20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pic>
        <p:nvPicPr>
          <p:cNvPr id="280" name="Google Shape;28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5799" y="3336153"/>
            <a:ext cx="8720401" cy="276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256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These programs learn from repeatedly seeing data, rather than being explicitly programmed by humans.</a:t>
            </a:r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Machine Learning Example</a:t>
            </a:r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3042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Suppose you wanted to identify fraudulent credit card transactions.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 could define features to be: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Transaction time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Transaction amount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Transaction location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Category of purchase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algorithm could learn what feature combinations suggest unusual activity.</a:t>
            </a:r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90" name="Google Shape;2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2480" y="2043633"/>
            <a:ext cx="4475413" cy="331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Machine Learning Limitations</a:t>
            </a:r>
            <a:endParaRPr/>
          </a:p>
        </p:txBody>
      </p:sp>
      <p:sp>
        <p:nvSpPr>
          <p:cNvPr id="296" name="Google Shape;29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3347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Suppose you wanted to determine if an image is of a cat or a dog.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features would you use?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This is where </a:t>
            </a:r>
            <a:r>
              <a:rPr lang="en-US" b="1">
                <a:solidFill>
                  <a:srgbClr val="0070C0"/>
                </a:solidFill>
              </a:rPr>
              <a:t>Deep Learning </a:t>
            </a:r>
            <a:r>
              <a:rPr lang="en-US"/>
              <a:t>can come in.</a:t>
            </a:r>
            <a:endParaRPr/>
          </a:p>
        </p:txBody>
      </p:sp>
      <p:sp>
        <p:nvSpPr>
          <p:cNvPr id="297" name="Google Shape;29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98" name="Google Shape;29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8560" y="1200408"/>
            <a:ext cx="3470920" cy="497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04" name="Google Shape;304;p18"/>
          <p:cNvSpPr txBox="1"/>
          <p:nvPr/>
        </p:nvSpPr>
        <p:spPr>
          <a:xfrm>
            <a:off x="655320" y="365125"/>
            <a:ext cx="1081532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Deep 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655320" y="1483360"/>
            <a:ext cx="10988040" cy="448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Deep learning is the sub-field of machine learning focused on developing algorithms consisting of multilayer artificial neural networks inspired by human brain structure called neurons.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“Machine learning that involves using very complicated models called “deep neural networks”." (Intel)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Models determine best representation of original data; in classic machine learning, humans must do this.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741705" y="52077"/>
            <a:ext cx="10515600" cy="122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Machine Learning Classification </a:t>
            </a:r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12" name="Google Shape;312;p19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9839" y="1133800"/>
            <a:ext cx="7305041" cy="52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Program Description</a:t>
            </a:r>
            <a:endParaRPr/>
          </a:p>
        </p:txBody>
      </p:sp>
      <p:sp>
        <p:nvSpPr>
          <p:cNvPr id="85" name="Google Shape;8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The program is sectioned into three parts:</a:t>
            </a:r>
            <a:endParaRPr dirty="0"/>
          </a:p>
          <a:p>
            <a:pPr marL="76200" indent="0">
              <a:buNone/>
            </a:pPr>
            <a:r>
              <a:rPr lang="en-US" dirty="0"/>
              <a:t>Part 1: </a:t>
            </a:r>
            <a:endParaRPr/>
          </a:p>
          <a:p>
            <a:pPr marL="76200" indent="0">
              <a:buNone/>
            </a:pPr>
            <a:r>
              <a:rPr lang="en-US" dirty="0"/>
              <a:t>Five-day long intensive, hands-on workshop on Fundamentals of Linux, Data Analytics and Machine Learning Algorithms  </a:t>
            </a:r>
            <a:endParaRPr dirty="0"/>
          </a:p>
          <a:p>
            <a:pPr marL="76200" indent="0">
              <a:buNone/>
            </a:pPr>
            <a:r>
              <a:rPr lang="en-US" dirty="0"/>
              <a:t>Part 2: </a:t>
            </a:r>
            <a:endParaRPr/>
          </a:p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Five-day long intensive, hands-on workshop on High Performance Computing and Deep Learning Algorithms</a:t>
            </a:r>
            <a:endParaRPr dirty="0"/>
          </a:p>
          <a:p>
            <a:pPr marL="76200" indent="0">
              <a:buNone/>
            </a:pPr>
            <a:r>
              <a:rPr lang="en-US" dirty="0"/>
              <a:t>Part 3: </a:t>
            </a:r>
            <a:endParaRPr/>
          </a:p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Project implementation on chosen problem statement by the students.</a:t>
            </a:r>
            <a:endParaRPr dirty="0"/>
          </a:p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af77aee94_1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Reinforcement learning</a:t>
            </a:r>
            <a:endParaRPr/>
          </a:p>
        </p:txBody>
      </p:sp>
      <p:sp>
        <p:nvSpPr>
          <p:cNvPr id="319" name="Google Shape;319;g5af77aee94_1_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20" name="Google Shape;320;g5af77aee94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448" y="1690825"/>
            <a:ext cx="6580726" cy="45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Deep Learning Example</a:t>
            </a:r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27" name="Google Shape;32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1952447"/>
            <a:ext cx="9855200" cy="414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History</a:t>
            </a:r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AI</a:t>
            </a:r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History of AI</a:t>
            </a:r>
            <a:endParaRPr/>
          </a:p>
        </p:txBody>
      </p:sp>
      <p:sp>
        <p:nvSpPr>
          <p:cNvPr id="340" name="Google Shape;340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AI has experienced several hype cycles, where it has oscillated between periods of excitement and disappointment.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41" name="Google Shape;34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42" name="Google Shape;3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800" y="3011560"/>
            <a:ext cx="9804400" cy="294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1950s: Early AI</a:t>
            </a:r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pSp>
        <p:nvGrpSpPr>
          <p:cNvPr id="349" name="Google Shape;349;p23"/>
          <p:cNvGrpSpPr/>
          <p:nvPr/>
        </p:nvGrpSpPr>
        <p:grpSpPr>
          <a:xfrm>
            <a:off x="838200" y="2282991"/>
            <a:ext cx="10515600" cy="3436605"/>
            <a:chOff x="0" y="457366"/>
            <a:chExt cx="10515600" cy="3436605"/>
          </a:xfrm>
        </p:grpSpPr>
        <p:sp>
          <p:nvSpPr>
            <p:cNvPr id="350" name="Google Shape;350;p23"/>
            <p:cNvSpPr/>
            <p:nvPr/>
          </p:nvSpPr>
          <p:spPr>
            <a:xfrm>
              <a:off x="421804" y="2336668"/>
              <a:ext cx="3364170" cy="491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3"/>
            <p:cNvSpPr txBox="1"/>
            <p:nvPr/>
          </p:nvSpPr>
          <p:spPr>
            <a:xfrm>
              <a:off x="421804" y="2336668"/>
              <a:ext cx="3364170" cy="491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0" y="2088642"/>
              <a:ext cx="10515600" cy="174053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53596" y="457366"/>
              <a:ext cx="3700587" cy="891548"/>
            </a:xfrm>
            <a:prstGeom prst="rect">
              <a:avLst/>
            </a:prstGeom>
            <a:solidFill>
              <a:srgbClr val="F7D5CB">
                <a:alpha val="89411"/>
              </a:srgbClr>
            </a:solidFill>
            <a:ln w="25400" cap="flat" cmpd="sng">
              <a:solidFill>
                <a:srgbClr val="F7D5CB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3"/>
            <p:cNvSpPr txBox="1"/>
            <p:nvPr/>
          </p:nvSpPr>
          <p:spPr>
            <a:xfrm>
              <a:off x="253596" y="457366"/>
              <a:ext cx="3700587" cy="891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875" tIns="142875" rIns="142875" bIns="142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Alan Turing developed the Turing test to test a machines ability to exhibit intelligent behavior.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5" name="Google Shape;355;p23"/>
            <p:cNvCxnSpPr/>
            <p:nvPr/>
          </p:nvCxnSpPr>
          <p:spPr>
            <a:xfrm>
              <a:off x="2103890" y="1348914"/>
              <a:ext cx="0" cy="739727"/>
            </a:xfrm>
            <a:prstGeom prst="straightConnector1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356" name="Google Shape;356;p23"/>
            <p:cNvSpPr/>
            <p:nvPr/>
          </p:nvSpPr>
          <p:spPr>
            <a:xfrm>
              <a:off x="2524411" y="1522968"/>
              <a:ext cx="3364170" cy="491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3"/>
            <p:cNvSpPr txBox="1"/>
            <p:nvPr/>
          </p:nvSpPr>
          <p:spPr>
            <a:xfrm>
              <a:off x="2524411" y="1522968"/>
              <a:ext cx="3364170" cy="491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1956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356202" y="3002423"/>
              <a:ext cx="3700587" cy="682888"/>
            </a:xfrm>
            <a:prstGeom prst="rect">
              <a:avLst/>
            </a:prstGeom>
            <a:solidFill>
              <a:srgbClr val="EFD6D1">
                <a:alpha val="89411"/>
              </a:srgbClr>
            </a:solidFill>
            <a:ln w="25400" cap="flat" cmpd="sng">
              <a:solidFill>
                <a:srgbClr val="EFD6D1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3"/>
            <p:cNvSpPr txBox="1"/>
            <p:nvPr/>
          </p:nvSpPr>
          <p:spPr>
            <a:xfrm>
              <a:off x="2356202" y="3002423"/>
              <a:ext cx="3700587" cy="682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875" tIns="142875" rIns="142875" bIns="142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Artificial Intelligence was accepted as a field at the Dartmouth Conference.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0" name="Google Shape;360;p23"/>
            <p:cNvCxnSpPr/>
            <p:nvPr/>
          </p:nvCxnSpPr>
          <p:spPr>
            <a:xfrm>
              <a:off x="4206496" y="2262695"/>
              <a:ext cx="0" cy="739727"/>
            </a:xfrm>
            <a:prstGeom prst="straightConnector1">
              <a:avLst/>
            </a:prstGeom>
            <a:solidFill>
              <a:srgbClr val="D07A5B"/>
            </a:solidFill>
            <a:ln w="9525" cap="flat" cmpd="sng">
              <a:solidFill>
                <a:srgbClr val="D07A5B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361" name="Google Shape;361;p23"/>
            <p:cNvSpPr/>
            <p:nvPr/>
          </p:nvSpPr>
          <p:spPr>
            <a:xfrm>
              <a:off x="2049498" y="2121277"/>
              <a:ext cx="108783" cy="108783"/>
            </a:xfrm>
            <a:prstGeom prst="ellipse">
              <a:avLst/>
            </a:prstGeom>
            <a:solidFill>
              <a:schemeClr val="lt1">
                <a:alpha val="8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4152105" y="2121277"/>
              <a:ext cx="108783" cy="108783"/>
            </a:xfrm>
            <a:prstGeom prst="ellipse">
              <a:avLst/>
            </a:prstGeom>
            <a:solidFill>
              <a:schemeClr val="lt1">
                <a:alpha val="8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4627018" y="2336668"/>
              <a:ext cx="3364170" cy="491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3"/>
            <p:cNvSpPr txBox="1"/>
            <p:nvPr/>
          </p:nvSpPr>
          <p:spPr>
            <a:xfrm>
              <a:off x="4627018" y="2336668"/>
              <a:ext cx="3364170" cy="491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1957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4458809" y="457366"/>
              <a:ext cx="3700587" cy="891548"/>
            </a:xfrm>
            <a:prstGeom prst="rect">
              <a:avLst/>
            </a:prstGeom>
            <a:solidFill>
              <a:srgbClr val="E8D9D7">
                <a:alpha val="89411"/>
              </a:srgbClr>
            </a:solidFill>
            <a:ln w="25400" cap="flat" cmpd="sng">
              <a:solidFill>
                <a:srgbClr val="E8D9D7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3"/>
            <p:cNvSpPr txBox="1"/>
            <p:nvPr/>
          </p:nvSpPr>
          <p:spPr>
            <a:xfrm>
              <a:off x="4458809" y="457366"/>
              <a:ext cx="3700587" cy="891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875" tIns="142875" rIns="142875" bIns="142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Frank Rosenblatt invented the perceptron algorithm. This was the precursor to modern neural networks.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7" name="Google Shape;367;p23"/>
            <p:cNvCxnSpPr/>
            <p:nvPr/>
          </p:nvCxnSpPr>
          <p:spPr>
            <a:xfrm>
              <a:off x="6309103" y="1348914"/>
              <a:ext cx="0" cy="739727"/>
            </a:xfrm>
            <a:prstGeom prst="straightConnector1">
              <a:avLst/>
            </a:prstGeom>
            <a:solidFill>
              <a:srgbClr val="B88881"/>
            </a:solidFill>
            <a:ln w="9525" cap="flat" cmpd="sng">
              <a:solidFill>
                <a:srgbClr val="B8888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368" name="Google Shape;368;p23"/>
            <p:cNvSpPr/>
            <p:nvPr/>
          </p:nvSpPr>
          <p:spPr>
            <a:xfrm>
              <a:off x="6729624" y="1522968"/>
              <a:ext cx="3364170" cy="491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3"/>
            <p:cNvSpPr txBox="1"/>
            <p:nvPr/>
          </p:nvSpPr>
          <p:spPr>
            <a:xfrm>
              <a:off x="6729624" y="1522968"/>
              <a:ext cx="3364170" cy="491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1959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561416" y="3002423"/>
              <a:ext cx="3700587" cy="891548"/>
            </a:xfrm>
            <a:prstGeom prst="rect">
              <a:avLst/>
            </a:prstGeom>
            <a:solidFill>
              <a:srgbClr val="DFDFDF">
                <a:alpha val="89411"/>
              </a:srgbClr>
            </a:solidFill>
            <a:ln w="25400" cap="flat" cmpd="sng">
              <a:solidFill>
                <a:srgbClr val="DFDFDF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3"/>
            <p:cNvSpPr txBox="1"/>
            <p:nvPr/>
          </p:nvSpPr>
          <p:spPr>
            <a:xfrm>
              <a:off x="6561416" y="3002423"/>
              <a:ext cx="3700587" cy="891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875" tIns="142875" rIns="142875" bIns="142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Arthur Samuel published an algorithm for a checkers program using machine learning.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2" name="Google Shape;372;p23"/>
            <p:cNvCxnSpPr/>
            <p:nvPr/>
          </p:nvCxnSpPr>
          <p:spPr>
            <a:xfrm>
              <a:off x="8411709" y="2262695"/>
              <a:ext cx="0" cy="739727"/>
            </a:xfrm>
            <a:prstGeom prst="straightConnector1">
              <a:avLst/>
            </a:prstGeom>
            <a:solidFill>
              <a:srgbClr val="A4A4A4"/>
            </a:solidFill>
            <a:ln w="9525" cap="flat" cmpd="sng">
              <a:solidFill>
                <a:srgbClr val="A4A4A4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373" name="Google Shape;373;p23"/>
            <p:cNvSpPr/>
            <p:nvPr/>
          </p:nvSpPr>
          <p:spPr>
            <a:xfrm>
              <a:off x="6254711" y="2121277"/>
              <a:ext cx="108783" cy="108783"/>
            </a:xfrm>
            <a:prstGeom prst="ellipse">
              <a:avLst/>
            </a:prstGeom>
            <a:solidFill>
              <a:schemeClr val="lt1">
                <a:alpha val="8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8357318" y="2121277"/>
              <a:ext cx="108783" cy="108783"/>
            </a:xfrm>
            <a:prstGeom prst="ellipse">
              <a:avLst/>
            </a:prstGeom>
            <a:solidFill>
              <a:schemeClr val="lt1">
                <a:alpha val="8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The First “AI Winter”</a:t>
            </a:r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38200" y="1827430"/>
            <a:ext cx="10515600" cy="4347726"/>
            <a:chOff x="0" y="1805"/>
            <a:chExt cx="10515600" cy="4347726"/>
          </a:xfrm>
        </p:grpSpPr>
        <p:sp>
          <p:nvSpPr>
            <p:cNvPr id="382" name="Google Shape;382;p24"/>
            <p:cNvSpPr/>
            <p:nvPr/>
          </p:nvSpPr>
          <p:spPr>
            <a:xfrm>
              <a:off x="0" y="1805"/>
              <a:ext cx="10515600" cy="91531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276881" y="207750"/>
              <a:ext cx="503420" cy="5034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1057183" y="1805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 txBox="1"/>
            <p:nvPr/>
          </p:nvSpPr>
          <p:spPr>
            <a:xfrm>
              <a:off x="1057183" y="1805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850" tIns="96850" rIns="96850" bIns="96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1966: ALPAC committee evaluated AI techniques for machine translation and determined there was little yield from the investment.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0" y="1145944"/>
              <a:ext cx="10515600" cy="915310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276881" y="1351889"/>
              <a:ext cx="503420" cy="5034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1057183" y="1145944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 txBox="1"/>
            <p:nvPr/>
          </p:nvSpPr>
          <p:spPr>
            <a:xfrm>
              <a:off x="1057183" y="1145944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850" tIns="96850" rIns="96850" bIns="96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1969: Marvin Minsky published a book on the limitations of the Perceptron algorithm which slowed research in neural networks.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0" y="2290082"/>
              <a:ext cx="10515600" cy="915310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276881" y="2496027"/>
              <a:ext cx="503420" cy="5034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1057183" y="2290082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 txBox="1"/>
            <p:nvPr/>
          </p:nvSpPr>
          <p:spPr>
            <a:xfrm>
              <a:off x="1057183" y="2290082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850" tIns="96850" rIns="96850" bIns="96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1973: The Light hill report highlights AI’s failure to live up to promises.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0" y="3434221"/>
              <a:ext cx="10515600" cy="91531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76881" y="3640166"/>
              <a:ext cx="503420" cy="5034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1057183" y="3434221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 txBox="1"/>
            <p:nvPr/>
          </p:nvSpPr>
          <p:spPr>
            <a:xfrm>
              <a:off x="1057183" y="3434221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850" tIns="96850" rIns="96850" bIns="96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two reports led to cuts in government funding for AI research leading to the first “AI Winter.”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1980’s AI Boom</a:t>
            </a:r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404" name="Google Shape;404;p25"/>
          <p:cNvGrpSpPr/>
          <p:nvPr/>
        </p:nvGrpSpPr>
        <p:grpSpPr>
          <a:xfrm>
            <a:off x="1050535" y="2295515"/>
            <a:ext cx="10090929" cy="3411557"/>
            <a:chOff x="212335" y="469890"/>
            <a:chExt cx="10090929" cy="3411557"/>
          </a:xfrm>
        </p:grpSpPr>
        <p:sp>
          <p:nvSpPr>
            <p:cNvPr id="405" name="Google Shape;405;p25"/>
            <p:cNvSpPr/>
            <p:nvPr/>
          </p:nvSpPr>
          <p:spPr>
            <a:xfrm>
              <a:off x="212335" y="469890"/>
              <a:ext cx="1335915" cy="13359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492877" y="750432"/>
              <a:ext cx="774830" cy="77483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Expert Systems -systems with programmed rules designed to mimic human experts.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532139" y="469890"/>
              <a:ext cx="1335915" cy="13359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812681" y="750432"/>
              <a:ext cx="774830" cy="7748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 on mainframe computers with specialized programming languages (e.g. LISP).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12335" y="2545532"/>
              <a:ext cx="1335915" cy="133591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492877" y="2826074"/>
              <a:ext cx="774830" cy="7748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5"/>
            <p:cNvSpPr txBox="1"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Were the first widely-used AI technology, with two-thirds of "Fortune 500"companies using them at their peak.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532139" y="2545532"/>
              <a:ext cx="1335915" cy="1335915"/>
            </a:xfrm>
            <a:prstGeom prst="ellipse">
              <a:avLst/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812681" y="2826074"/>
              <a:ext cx="774830" cy="7748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5"/>
            <p:cNvSpPr txBox="1"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1986: The “Backpropogation” algorithm is able to train multi-layer perceptrons leading to new successes and interest in neural network research.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Late 1990’s to present</a:t>
            </a:r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1398000" y="1959054"/>
            <a:ext cx="9396000" cy="4084478"/>
            <a:chOff x="559800" y="133429"/>
            <a:chExt cx="9396000" cy="4084478"/>
          </a:xfrm>
        </p:grpSpPr>
        <p:sp>
          <p:nvSpPr>
            <p:cNvPr id="428" name="Google Shape;428;p26"/>
            <p:cNvSpPr/>
            <p:nvPr/>
          </p:nvSpPr>
          <p:spPr>
            <a:xfrm>
              <a:off x="1963800" y="133429"/>
              <a:ext cx="1512000" cy="1512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559800" y="182106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6"/>
            <p:cNvSpPr txBox="1"/>
            <p:nvPr/>
          </p:nvSpPr>
          <p:spPr>
            <a:xfrm>
              <a:off x="559800" y="182106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Late 1990’s to early 2000’s: Classical Machine Learning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559800" y="2550751"/>
              <a:ext cx="4320000" cy="1667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6"/>
            <p:cNvSpPr txBox="1"/>
            <p:nvPr/>
          </p:nvSpPr>
          <p:spPr>
            <a:xfrm>
              <a:off x="559800" y="2550751"/>
              <a:ext cx="4320000" cy="1667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 solutions had successes in speech recognition, medical diagnosis, robotics, and many other areas.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Google search engine launched using artificial intelligence technology.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7039800" y="133429"/>
              <a:ext cx="1512000" cy="1512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5635800" y="182106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6"/>
            <p:cNvSpPr txBox="1"/>
            <p:nvPr/>
          </p:nvSpPr>
          <p:spPr>
            <a:xfrm>
              <a:off x="5635800" y="182106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2006: Rise of Deep Learning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5635800" y="2550751"/>
              <a:ext cx="4320000" cy="1667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6"/>
            <p:cNvSpPr txBox="1"/>
            <p:nvPr/>
          </p:nvSpPr>
          <p:spPr>
            <a:xfrm>
              <a:off x="5635800" y="2550751"/>
              <a:ext cx="4320000" cy="1667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2006: Geoffrey Hinton publishes a paper on unsupervised pre-training that allowed deeper neural networks to be trained.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2010: Algorithms compete on several visual recognition tasksat the first ImageNet competition.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Modern AI (2012 –Present): Deep Learning Impact</a:t>
            </a:r>
            <a:endParaRPr/>
          </a:p>
        </p:txBody>
      </p:sp>
      <p:pic>
        <p:nvPicPr>
          <p:cNvPr id="443" name="Google Shape;4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160" y="1893009"/>
            <a:ext cx="10319679" cy="390737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How Is This Era of AI Different?</a:t>
            </a:r>
            <a:endParaRPr/>
          </a:p>
        </p:txBody>
      </p:sp>
      <p:pic>
        <p:nvPicPr>
          <p:cNvPr id="450" name="Google Shape;45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1862" y="1839134"/>
            <a:ext cx="7780338" cy="436877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 is the program?</a:t>
            </a:r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>
            <a:off x="838200" y="1825625"/>
            <a:ext cx="10515600" cy="4351337"/>
            <a:chOff x="0" y="0"/>
            <a:chExt cx="10515600" cy="4351337"/>
          </a:xfrm>
        </p:grpSpPr>
        <p:cxnSp>
          <p:nvCxnSpPr>
            <p:cNvPr id="95" name="Google Shape;95;p3"/>
            <p:cNvCxnSpPr/>
            <p:nvPr/>
          </p:nvCxnSpPr>
          <p:spPr>
            <a:xfrm>
              <a:off x="0" y="0"/>
              <a:ext cx="10515600" cy="0"/>
            </a:xfrm>
            <a:prstGeom prst="straightConnector1">
              <a:avLst/>
            </a:prstGeom>
            <a:solidFill>
              <a:schemeClr val="accent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" name="Google Shape;96;p3"/>
            <p:cNvSpPr/>
            <p:nvPr/>
          </p:nvSpPr>
          <p:spPr>
            <a:xfrm>
              <a:off x="0" y="0"/>
              <a:ext cx="10515600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 txBox="1"/>
            <p:nvPr/>
          </p:nvSpPr>
          <p:spPr>
            <a:xfrm>
              <a:off x="0" y="0"/>
              <a:ext cx="10515600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Introducing importance of a given field briefly and to give the big picture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" name="Google Shape;98;p3"/>
            <p:cNvCxnSpPr/>
            <p:nvPr/>
          </p:nvCxnSpPr>
          <p:spPr>
            <a:xfrm>
              <a:off x="0" y="1087834"/>
              <a:ext cx="10515600" cy="0"/>
            </a:xfrm>
            <a:prstGeom prst="straightConnector1">
              <a:avLst/>
            </a:prstGeom>
            <a:solidFill>
              <a:schemeClr val="accent3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" name="Google Shape;99;p3"/>
            <p:cNvSpPr/>
            <p:nvPr/>
          </p:nvSpPr>
          <p:spPr>
            <a:xfrm>
              <a:off x="0" y="1087834"/>
              <a:ext cx="10515600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0" y="1087834"/>
              <a:ext cx="10515600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“enable” participants to enter the area quickly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" name="Google Shape;101;p3"/>
            <p:cNvCxnSpPr/>
            <p:nvPr/>
          </p:nvCxnSpPr>
          <p:spPr>
            <a:xfrm>
              <a:off x="0" y="2175669"/>
              <a:ext cx="10515600" cy="0"/>
            </a:xfrm>
            <a:prstGeom prst="straightConnector1">
              <a:avLst/>
            </a:prstGeom>
            <a:solidFill>
              <a:schemeClr val="accent4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" name="Google Shape;102;p3"/>
            <p:cNvSpPr/>
            <p:nvPr/>
          </p:nvSpPr>
          <p:spPr>
            <a:xfrm>
              <a:off x="0" y="2175669"/>
              <a:ext cx="10515600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 txBox="1"/>
            <p:nvPr/>
          </p:nvSpPr>
          <p:spPr>
            <a:xfrm>
              <a:off x="0" y="2175669"/>
              <a:ext cx="10515600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Learning by “hands-on” 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" name="Google Shape;104;p3"/>
            <p:cNvCxnSpPr/>
            <p:nvPr/>
          </p:nvCxnSpPr>
          <p:spPr>
            <a:xfrm>
              <a:off x="0" y="3263503"/>
              <a:ext cx="10515600" cy="0"/>
            </a:xfrm>
            <a:prstGeom prst="straightConnector1">
              <a:avLst/>
            </a:prstGeom>
            <a:solidFill>
              <a:srgbClr val="599BD5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0" y="3263503"/>
              <a:ext cx="10515600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0" y="3263503"/>
              <a:ext cx="10515600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encourage talent on innovation in the chosen area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Modern AI Factors</a:t>
            </a:r>
            <a:endParaRPr/>
          </a:p>
        </p:txBody>
      </p:sp>
      <p:sp>
        <p:nvSpPr>
          <p:cNvPr id="457" name="Google Shape;45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458" name="Google Shape;458;p29"/>
          <p:cNvGrpSpPr/>
          <p:nvPr/>
        </p:nvGrpSpPr>
        <p:grpSpPr>
          <a:xfrm>
            <a:off x="838200" y="1827430"/>
            <a:ext cx="10515600" cy="4347726"/>
            <a:chOff x="0" y="1805"/>
            <a:chExt cx="10515600" cy="4347726"/>
          </a:xfrm>
        </p:grpSpPr>
        <p:sp>
          <p:nvSpPr>
            <p:cNvPr id="459" name="Google Shape;459;p29"/>
            <p:cNvSpPr/>
            <p:nvPr/>
          </p:nvSpPr>
          <p:spPr>
            <a:xfrm>
              <a:off x="0" y="1805"/>
              <a:ext cx="10515600" cy="91531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276881" y="207750"/>
              <a:ext cx="503420" cy="5034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057183" y="1805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9"/>
            <p:cNvSpPr txBox="1"/>
            <p:nvPr/>
          </p:nvSpPr>
          <p:spPr>
            <a:xfrm>
              <a:off x="1057183" y="1805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850" tIns="96850" rIns="96850" bIns="96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Continued expansion of open source AI, especially in Python*, aiding machine learning and big data ecosystems.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0" y="1145944"/>
              <a:ext cx="10515600" cy="915310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276881" y="1351889"/>
              <a:ext cx="503420" cy="5034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057183" y="1145944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9"/>
            <p:cNvSpPr txBox="1"/>
            <p:nvPr/>
          </p:nvSpPr>
          <p:spPr>
            <a:xfrm>
              <a:off x="1057183" y="1145944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850" tIns="96850" rIns="96850" bIns="96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Leading deep learning libraries open sourced, allowing further adoption by industry.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0" y="2290082"/>
              <a:ext cx="10515600" cy="915310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76881" y="2496027"/>
              <a:ext cx="503420" cy="5034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1057183" y="2290082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9"/>
            <p:cNvSpPr txBox="1"/>
            <p:nvPr/>
          </p:nvSpPr>
          <p:spPr>
            <a:xfrm>
              <a:off x="1057183" y="2290082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850" tIns="96850" rIns="96850" bIns="96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Open sourcing of large datasets of millions of labeled images, text datasets such as Wikipedia has also driven breakthroughs.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0" y="3434221"/>
              <a:ext cx="10515600" cy="91531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76881" y="3640166"/>
              <a:ext cx="503420" cy="5034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057183" y="3434221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9"/>
            <p:cNvSpPr txBox="1"/>
            <p:nvPr/>
          </p:nvSpPr>
          <p:spPr>
            <a:xfrm>
              <a:off x="1057183" y="3434221"/>
              <a:ext cx="9458416" cy="91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850" tIns="96850" rIns="96850" bIns="96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 Performance Computing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None/>
            </a:pPr>
            <a:fld id="{00000000-1234-1234-1234-123412341234}" type="slidenum">
              <a:rPr lang="en-US" sz="10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6"/>
          <p:cNvSpPr/>
          <p:nvPr/>
        </p:nvSpPr>
        <p:spPr>
          <a:xfrm>
            <a:off x="266975" y="324400"/>
            <a:ext cx="114747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n-US" sz="3733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Intel O</a:t>
            </a:r>
            <a:r>
              <a:rPr lang="en-US" sz="3733" b="1">
                <a:solidFill>
                  <a:srgbClr val="0070C0"/>
                </a:solidFill>
              </a:rPr>
              <a:t>neAPI - Cross Architecture Performance </a:t>
            </a:r>
            <a:endParaRPr sz="3733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6"/>
          <p:cNvSpPr txBox="1"/>
          <p:nvPr/>
        </p:nvSpPr>
        <p:spPr>
          <a:xfrm>
            <a:off x="0" y="1264150"/>
            <a:ext cx="4697100" cy="47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1600"/>
              <a:buChar char="●"/>
            </a:pPr>
            <a:r>
              <a:rPr lang="en-US" sz="1600">
                <a:solidFill>
                  <a:srgbClr val="003C71"/>
                </a:solidFill>
              </a:rPr>
              <a:t>oneAPI is a cross-industry, open, standards-based unified programming model that delivers a common developer experience across accelerator architectures—for faster application performance, more productivity, and greater innovation. </a:t>
            </a:r>
            <a:endParaRPr sz="1600">
              <a:solidFill>
                <a:srgbClr val="003C7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1600"/>
              <a:buChar char="●"/>
            </a:pPr>
            <a:r>
              <a:rPr lang="en-US" sz="1600">
                <a:solidFill>
                  <a:srgbClr val="003C71"/>
                </a:solidFill>
              </a:rPr>
              <a:t>The oneAPI industry initiative encourages collaboration on the oneAPI specification and compatible oneAPI implementations across the ecosystem.</a:t>
            </a:r>
            <a:endParaRPr sz="1600">
              <a:solidFill>
                <a:srgbClr val="003C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3C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3C71"/>
                </a:solidFill>
              </a:rPr>
              <a:t>Short Video Link</a:t>
            </a:r>
            <a:endParaRPr sz="1600">
              <a:solidFill>
                <a:srgbClr val="003C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3C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https://software.intel.com/content/www/us/en/develop/tools/oneapi.html#gs.36k4jr</a:t>
            </a:r>
            <a:endParaRPr sz="1600">
              <a:solidFill>
                <a:srgbClr val="003C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3C71"/>
              </a:solidFill>
            </a:endParaRPr>
          </a:p>
        </p:txBody>
      </p:sp>
      <p:pic>
        <p:nvPicPr>
          <p:cNvPr id="538" name="Google Shape;5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100" y="1292400"/>
            <a:ext cx="7196976" cy="44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edf733895_0_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None/>
            </a:pPr>
            <a:fld id="{00000000-1234-1234-1234-123412341234}" type="slidenum">
              <a:rPr lang="en-US" sz="10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dedf733895_0_2"/>
          <p:cNvSpPr/>
          <p:nvPr/>
        </p:nvSpPr>
        <p:spPr>
          <a:xfrm>
            <a:off x="150283" y="69900"/>
            <a:ext cx="11811167" cy="71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3733"/>
            </a:pPr>
            <a:r>
              <a:rPr lang="en-US" sz="3700" b="1" dirty="0">
                <a:solidFill>
                  <a:srgbClr val="0070C0"/>
                </a:solidFill>
              </a:rPr>
              <a:t>Intel </a:t>
            </a:r>
            <a:r>
              <a:rPr lang="en-US" sz="3700" b="1" dirty="0" err="1">
                <a:solidFill>
                  <a:srgbClr val="0070C0"/>
                </a:solidFill>
              </a:rPr>
              <a:t>OneAPI</a:t>
            </a:r>
            <a:r>
              <a:rPr lang="en-US" sz="3700" b="1" dirty="0">
                <a:solidFill>
                  <a:srgbClr val="0070C0"/>
                </a:solidFill>
              </a:rPr>
              <a:t> Toolkits</a:t>
            </a:r>
            <a:endParaRPr sz="37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dedf733895_0_2"/>
          <p:cNvSpPr txBox="1"/>
          <p:nvPr/>
        </p:nvSpPr>
        <p:spPr>
          <a:xfrm>
            <a:off x="150283" y="660597"/>
            <a:ext cx="11815531" cy="6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</a:pPr>
            <a:r>
              <a:rPr lang="en-US" sz="1800" b="1" dirty="0">
                <a:solidFill>
                  <a:srgbClr val="0070C0"/>
                </a:solidFill>
              </a:rPr>
              <a:t>These toolkits are for performance-driven applications—HPC, IoT, advanced rendering, deep learning frameworks, and more—that are written in DPC++, C++, C, and Fortran languages.</a:t>
            </a:r>
            <a:endParaRPr sz="1800" b="1" dirty="0">
              <a:solidFill>
                <a:srgbClr val="0070C0"/>
              </a:solidFill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BB2B4BC-51A3-45C2-9EAE-6EDA8E18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" y="1580236"/>
            <a:ext cx="8087096" cy="4598074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0260BA-165A-470A-8977-EAF65365C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44" y="1578581"/>
            <a:ext cx="3871355" cy="3057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BF2D-D4DA-4E26-BFB6-7C17459C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76224"/>
            <a:ext cx="9525000" cy="2200275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tx1"/>
                </a:solidFill>
                <a:latin typeface="+mn-lt"/>
              </a:rPr>
              <a:t>What is </a:t>
            </a:r>
            <a:r>
              <a:rPr lang="en-US" sz="8800" b="1" dirty="0" err="1">
                <a:solidFill>
                  <a:schemeClr val="tx1"/>
                </a:solidFill>
                <a:latin typeface="+mn-lt"/>
              </a:rPr>
              <a:t>oneAPI</a:t>
            </a:r>
            <a:r>
              <a:rPr lang="en-US" sz="8800" b="1" dirty="0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7B73B86-0E72-4563-99A1-570B20984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7"/>
          <a:stretch/>
        </p:blipFill>
        <p:spPr bwMode="auto">
          <a:xfrm>
            <a:off x="1333500" y="2182209"/>
            <a:ext cx="9525000" cy="36734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382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88758D-41D9-40CE-A98D-ABCDAA7B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04193"/>
            <a:ext cx="12065876" cy="56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5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E16CB1-9AD4-44A0-9458-31B440A62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2" t="2368"/>
          <a:stretch/>
        </p:blipFill>
        <p:spPr>
          <a:xfrm>
            <a:off x="600618" y="662152"/>
            <a:ext cx="11490168" cy="5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0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AB4F95-D7FE-4BCC-929F-F7CDAE83C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" t="1712" b="1724"/>
          <a:stretch/>
        </p:blipFill>
        <p:spPr>
          <a:xfrm>
            <a:off x="289510" y="672662"/>
            <a:ext cx="11779557" cy="567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A62B8-BD8C-461E-9081-972455069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53" y="651645"/>
            <a:ext cx="11207467" cy="48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07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AB386-01B4-46DC-84A8-10344FECE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" r="4378"/>
          <a:stretch/>
        </p:blipFill>
        <p:spPr>
          <a:xfrm>
            <a:off x="128773" y="539455"/>
            <a:ext cx="11516689" cy="58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5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CEAFB-F3E4-4556-9A9F-1EEDBC1B8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2"/>
          <a:stretch/>
        </p:blipFill>
        <p:spPr>
          <a:xfrm>
            <a:off x="506532" y="718307"/>
            <a:ext cx="11023317" cy="55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9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Objectives of the workshop</a:t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rgbClr val="7F7F7F">
              <a:alpha val="6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4</a:t>
            </a:fld>
            <a:endParaRPr>
              <a:solidFill>
                <a:srgbClr val="888888"/>
              </a:solidFill>
            </a:endParaRPr>
          </a:p>
        </p:txBody>
      </p:sp>
      <p:grpSp>
        <p:nvGrpSpPr>
          <p:cNvPr id="115" name="Google Shape;115;p4"/>
          <p:cNvGrpSpPr/>
          <p:nvPr/>
        </p:nvGrpSpPr>
        <p:grpSpPr>
          <a:xfrm>
            <a:off x="1000874" y="2407992"/>
            <a:ext cx="10190252" cy="3572640"/>
            <a:chOff x="0" y="22602"/>
            <a:chExt cx="10190252" cy="3572640"/>
          </a:xfrm>
        </p:grpSpPr>
        <p:sp>
          <p:nvSpPr>
            <p:cNvPr id="116" name="Google Shape;116;p4"/>
            <p:cNvSpPr/>
            <p:nvPr/>
          </p:nvSpPr>
          <p:spPr>
            <a:xfrm>
              <a:off x="0" y="258762"/>
              <a:ext cx="10190252" cy="11592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0" y="258762"/>
              <a:ext cx="10190252" cy="11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875" tIns="333225" rIns="790875" bIns="11377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Technical challenges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management methods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 quality project execution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09512" y="22602"/>
              <a:ext cx="7133176" cy="472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 txBox="1"/>
            <p:nvPr/>
          </p:nvSpPr>
          <p:spPr>
            <a:xfrm>
              <a:off x="532569" y="45659"/>
              <a:ext cx="7087062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600" tIns="0" rIns="2696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Open-up analytics and ML area with the participants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0" y="1740522"/>
              <a:ext cx="10190252" cy="4032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09512" y="1504362"/>
              <a:ext cx="7133176" cy="47232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532569" y="1527419"/>
              <a:ext cx="7087062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600" tIns="0" rIns="2696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Minimum curriculum; maximum hands-on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0" y="2466282"/>
              <a:ext cx="10190252" cy="4032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09512" y="2230122"/>
              <a:ext cx="7133176" cy="47232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532569" y="2253179"/>
              <a:ext cx="7087062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600" tIns="0" rIns="2696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All disciplines: Specially target students from all disciplines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0" y="3192042"/>
              <a:ext cx="10190252" cy="4032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09512" y="2955882"/>
              <a:ext cx="7133176" cy="472320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532569" y="2978939"/>
              <a:ext cx="7087062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600" tIns="0" rIns="2696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e-mentoring and e-management of projects post workshop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E5188-0A5B-4A0D-B7FC-4E230B6CA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3" r="3395" b="1724"/>
          <a:stretch/>
        </p:blipFill>
        <p:spPr>
          <a:xfrm>
            <a:off x="104868" y="683838"/>
            <a:ext cx="10857422" cy="55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0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61D86-E89A-4DA9-A4B8-45BDFCD60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09"/>
          <a:stretch/>
        </p:blipFill>
        <p:spPr>
          <a:xfrm>
            <a:off x="3789584" y="773285"/>
            <a:ext cx="7763973" cy="29474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FF88490-357C-46F6-8AA6-6A41618A1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8" b="27195"/>
          <a:stretch/>
        </p:blipFill>
        <p:spPr bwMode="auto">
          <a:xfrm>
            <a:off x="3789584" y="3850672"/>
            <a:ext cx="7763972" cy="2293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C0BF8E-1D08-4DB0-8278-D79F92E4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43" y="2525109"/>
            <a:ext cx="2589876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cs typeface="Aharoni" panose="02010803020104030203" pitchFamily="2" charset="-79"/>
              </a:rPr>
              <a:t>What </a:t>
            </a:r>
            <a:br>
              <a:rPr lang="en-US" sz="5400" b="1" dirty="0">
                <a:solidFill>
                  <a:schemeClr val="tx1"/>
                </a:solidFill>
                <a:latin typeface="+mn-lt"/>
                <a:cs typeface="Aharoni" panose="02010803020104030203" pitchFamily="2" charset="-79"/>
              </a:rPr>
            </a:br>
            <a:r>
              <a:rPr lang="en-US" sz="5400" b="1" dirty="0">
                <a:solidFill>
                  <a:schemeClr val="tx1"/>
                </a:solidFill>
                <a:latin typeface="+mn-lt"/>
                <a:cs typeface="Aharoni" panose="02010803020104030203" pitchFamily="2" charset="-79"/>
              </a:rPr>
              <a:t>is Intel Dev Cloud ?</a:t>
            </a:r>
          </a:p>
        </p:txBody>
      </p:sp>
    </p:spTree>
    <p:extLst>
      <p:ext uri="{BB962C8B-B14F-4D97-AF65-F5344CB8AC3E}">
        <p14:creationId xmlns:p14="http://schemas.microsoft.com/office/powerpoint/2010/main" val="227421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21F1-6D2A-4B94-B367-8BC00245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3" y="23578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cs typeface="Aharoni" panose="02010803020104030203" pitchFamily="2" charset="-79"/>
              </a:rPr>
              <a:t>How </a:t>
            </a:r>
            <a:r>
              <a:rPr lang="en-US" sz="5400" b="1" dirty="0" err="1">
                <a:solidFill>
                  <a:schemeClr val="tx1"/>
                </a:solidFill>
                <a:latin typeface="+mn-lt"/>
                <a:cs typeface="Aharoni" panose="02010803020104030203" pitchFamily="2" charset="-79"/>
              </a:rPr>
              <a:t>DevCloud</a:t>
            </a:r>
            <a:r>
              <a:rPr lang="en-US" sz="5400" b="1" dirty="0">
                <a:solidFill>
                  <a:schemeClr val="tx1"/>
                </a:solidFill>
                <a:latin typeface="+mn-lt"/>
                <a:cs typeface="Aharoni" panose="02010803020104030203" pitchFamily="2" charset="-79"/>
              </a:rPr>
              <a:t> works?</a:t>
            </a:r>
          </a:p>
        </p:txBody>
      </p:sp>
      <p:sp>
        <p:nvSpPr>
          <p:cNvPr id="4" name="AutoShape 2" descr="Intel – Logos Download">
            <a:extLst>
              <a:ext uri="{FF2B5EF4-FFF2-40B4-BE49-F238E27FC236}">
                <a16:creationId xmlns:a16="http://schemas.microsoft.com/office/drawing/2014/main" id="{AB1661F5-FF58-4D76-95E8-D978F0347B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4C7484-BC75-4EE1-846D-A963AE242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92" y="1375610"/>
            <a:ext cx="9936015" cy="50046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2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89FA7-ACA2-4356-865A-B7806D96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77" y="545347"/>
            <a:ext cx="11044457" cy="563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49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37E74FA-6AC6-428D-994C-DB1C415E7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1" r="14332"/>
          <a:stretch/>
        </p:blipFill>
        <p:spPr bwMode="auto">
          <a:xfrm>
            <a:off x="2065573" y="0"/>
            <a:ext cx="8024356" cy="627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325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2216-3F7F-428C-9565-EF7F9288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software are required for this workshop?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2E68C-F6F9-4514-B924-43D477E98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 Software on Ubuntu</a:t>
            </a:r>
          </a:p>
          <a:p>
            <a:r>
              <a:rPr lang="en-US" dirty="0"/>
              <a:t>Intel Distribution of Python</a:t>
            </a:r>
          </a:p>
          <a:p>
            <a:r>
              <a:rPr lang="en-US" dirty="0"/>
              <a:t>Intel </a:t>
            </a:r>
            <a:r>
              <a:rPr lang="en-US" dirty="0" err="1"/>
              <a:t>DevCloud</a:t>
            </a:r>
            <a:r>
              <a:rPr lang="en-US" dirty="0"/>
              <a:t> for </a:t>
            </a:r>
            <a:r>
              <a:rPr lang="en-US" dirty="0" err="1"/>
              <a:t>OneAPI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4C55D-8D51-4ED2-B200-D125DCBA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82E-5F02-408B-BDDE-58840AB23428}" type="slidenum">
              <a:rPr lang="en-IN" smtClean="0"/>
              <a:t>45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576E9-9C33-49AD-9E24-A92299B7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02" t="1893" r="3395" b="77335"/>
          <a:stretch/>
        </p:blipFill>
        <p:spPr>
          <a:xfrm>
            <a:off x="8208578" y="2348849"/>
            <a:ext cx="2354318" cy="21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46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238-093F-42AE-BA97-9316EE0E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Ubuntu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BB970-337A-429D-8B03-098590751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Ubuntu version</a:t>
            </a:r>
          </a:p>
          <a:p>
            <a:pPr lvl="1"/>
            <a:r>
              <a:rPr lang="en-US" dirty="0" err="1"/>
              <a:t>lsb_release</a:t>
            </a:r>
            <a:r>
              <a:rPr lang="en-US" dirty="0"/>
              <a:t> –a</a:t>
            </a:r>
          </a:p>
          <a:p>
            <a:pPr lvl="1"/>
            <a:r>
              <a:rPr lang="en-US" dirty="0"/>
              <a:t>cat /etc/issue.net</a:t>
            </a:r>
          </a:p>
          <a:p>
            <a:r>
              <a:rPr lang="en-US" dirty="0"/>
              <a:t>Check Disk Space</a:t>
            </a:r>
          </a:p>
          <a:p>
            <a:pPr lvl="1"/>
            <a:r>
              <a:rPr lang="en-US" dirty="0"/>
              <a:t>df -h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9D59-EC27-4C22-8C4D-C14F6DEA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82E-5F02-408B-BDDE-58840AB23428}" type="slidenum">
              <a:rPr lang="en-IN" smtClean="0"/>
              <a:t>46</a:t>
            </a:fld>
            <a:endParaRPr lang="en-IN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36052B-C1CB-42E3-971C-AC4A4F18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045" y="3534516"/>
            <a:ext cx="7063613" cy="2187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248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3A9A-29BB-4BC0-B034-E3D52B08A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downloading Intel Distribution of 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52E882-DA04-47FB-87EC-83C7F590CC8A}"/>
              </a:ext>
            </a:extLst>
          </p:cNvPr>
          <p:cNvSpPr txBox="1">
            <a:spLocks/>
          </p:cNvSpPr>
          <p:nvPr/>
        </p:nvSpPr>
        <p:spPr>
          <a:xfrm>
            <a:off x="917884" y="1847894"/>
            <a:ext cx="5739770" cy="493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Download Anaconda/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Miniconda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software 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https://docs.anaconda.com/anaconda/install/linux/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version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conda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--version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Anaconda package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conda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update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conda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naconda (Python distribution) - Wikipedia">
            <a:extLst>
              <a:ext uri="{FF2B5EF4-FFF2-40B4-BE49-F238E27FC236}">
                <a16:creationId xmlns:a16="http://schemas.microsoft.com/office/drawing/2014/main" id="{6F166782-42BA-4682-93B0-A04085890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2366962"/>
            <a:ext cx="4257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258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238-093F-42AE-BA97-9316EE0E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Distribution of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9D59-EC27-4C22-8C4D-C14F6DEA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82E-5F02-408B-BDDE-58840AB23428}" type="slidenum">
              <a:rPr lang="en-IN" smtClean="0"/>
              <a:t>48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FACE3-8C6C-4982-A9A3-4815D662A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06" y="1412218"/>
            <a:ext cx="7872452" cy="41193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3EAED5-2676-4746-ACEC-66A545A81D5C}"/>
              </a:ext>
            </a:extLst>
          </p:cNvPr>
          <p:cNvSpPr/>
          <p:nvPr/>
        </p:nvSpPr>
        <p:spPr>
          <a:xfrm>
            <a:off x="1078787" y="2890087"/>
            <a:ext cx="8424810" cy="523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38BA7-A544-463F-A079-14ACB4EA8691}"/>
              </a:ext>
            </a:extLst>
          </p:cNvPr>
          <p:cNvSpPr txBox="1"/>
          <p:nvPr/>
        </p:nvSpPr>
        <p:spPr>
          <a:xfrm>
            <a:off x="699819" y="5636159"/>
            <a:ext cx="8810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https://www.intel.com/content/www/us/en/developer/articles/tool/oneapi-standalone-components.html#python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0220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238-093F-42AE-BA97-9316EE0E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Distribution of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9D59-EC27-4C22-8C4D-C14F6DEA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82E-5F02-408B-BDDE-58840AB23428}" type="slidenum">
              <a:rPr lang="en-IN" smtClean="0"/>
              <a:t>49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7F346-E4F7-4E6C-B893-E7E38403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95" y="1577673"/>
            <a:ext cx="7414435" cy="4111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438C9C-9674-43D7-BB8A-632E94A84AD6}"/>
              </a:ext>
            </a:extLst>
          </p:cNvPr>
          <p:cNvSpPr txBox="1"/>
          <p:nvPr/>
        </p:nvSpPr>
        <p:spPr>
          <a:xfrm>
            <a:off x="266941" y="5754211"/>
            <a:ext cx="11925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>
              <a:hlinkClick r:id="rId3"/>
            </a:endParaRPr>
          </a:p>
          <a:p>
            <a:r>
              <a:rPr lang="en-IN" dirty="0">
                <a:hlinkClick r:id="rId3"/>
              </a:rPr>
              <a:t>https://www.intel.com/content/dam/develop/external/us/en/documents/2022_Python_Release_Notes_Intel(R)_Distribution_for_Python-Release1.pdf</a:t>
            </a: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983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 is this program NOT</a:t>
            </a:r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36" name="Google Shape;136;p5"/>
          <p:cNvGrpSpPr/>
          <p:nvPr/>
        </p:nvGrpSpPr>
        <p:grpSpPr>
          <a:xfrm>
            <a:off x="838200" y="2314333"/>
            <a:ext cx="10515600" cy="2506681"/>
            <a:chOff x="0" y="488708"/>
            <a:chExt cx="10515600" cy="2506681"/>
          </a:xfrm>
        </p:grpSpPr>
        <p:sp>
          <p:nvSpPr>
            <p:cNvPr id="137" name="Google Shape;137;p5"/>
            <p:cNvSpPr/>
            <p:nvPr/>
          </p:nvSpPr>
          <p:spPr>
            <a:xfrm>
              <a:off x="0" y="488708"/>
              <a:ext cx="10515600" cy="772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 txBox="1"/>
            <p:nvPr/>
          </p:nvSpPr>
          <p:spPr>
            <a:xfrm>
              <a:off x="37696" y="526404"/>
              <a:ext cx="10440208" cy="696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 arena to learn coding</a:t>
              </a:r>
              <a:endPara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0" y="1355949"/>
              <a:ext cx="10515600" cy="7722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 txBox="1"/>
            <p:nvPr/>
          </p:nvSpPr>
          <p:spPr>
            <a:xfrm>
              <a:off x="37696" y="1393645"/>
              <a:ext cx="10440208" cy="696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rial"/>
                <a:buNone/>
              </a:pPr>
              <a:r>
                <a:rPr lang="en-US" sz="3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 become “EXPERT” in the area </a:t>
              </a:r>
              <a:endPara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0" y="2223189"/>
              <a:ext cx="10515600" cy="7722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 txBox="1"/>
            <p:nvPr/>
          </p:nvSpPr>
          <p:spPr>
            <a:xfrm>
              <a:off x="37696" y="2260885"/>
              <a:ext cx="10440208" cy="696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rial"/>
                <a:buNone/>
              </a:pPr>
              <a:r>
                <a:rPr lang="en-US" sz="3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 do better in exams and projects </a:t>
              </a:r>
              <a:endPara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3A9A-29BB-4BC0-B034-E3D52B08A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if Python Intel is installed or not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4823FF-E8D6-45EA-B719-5B87DE99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9500"/>
            <a:ext cx="10926700" cy="1238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DB5B2-A275-4A43-A5FD-386C3E352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59" y="4386583"/>
            <a:ext cx="4886325" cy="1228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5C562D-2700-4655-B406-20B5D6773490}"/>
              </a:ext>
            </a:extLst>
          </p:cNvPr>
          <p:cNvSpPr txBox="1"/>
          <p:nvPr/>
        </p:nvSpPr>
        <p:spPr>
          <a:xfrm>
            <a:off x="940459" y="3739793"/>
            <a:ext cx="2930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 Anaconda Prompt, type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507EB-42E5-4515-B721-C16CA1DD7E64}"/>
              </a:ext>
            </a:extLst>
          </p:cNvPr>
          <p:cNvSpPr txBox="1"/>
          <p:nvPr/>
        </p:nvSpPr>
        <p:spPr>
          <a:xfrm>
            <a:off x="940459" y="5646544"/>
            <a:ext cx="5367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 </a:t>
            </a:r>
            <a:r>
              <a:rPr lang="en-IN" dirty="0" err="1"/>
              <a:t>Jupyter</a:t>
            </a:r>
            <a:r>
              <a:rPr lang="en-IN" dirty="0"/>
              <a:t> Notebook, check the above statement in the code cell</a:t>
            </a:r>
          </a:p>
        </p:txBody>
      </p:sp>
    </p:spTree>
    <p:extLst>
      <p:ext uri="{BB962C8B-B14F-4D97-AF65-F5344CB8AC3E}">
        <p14:creationId xmlns:p14="http://schemas.microsoft.com/office/powerpoint/2010/main" val="1663840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A291-4030-49B7-A58A-39D14B30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module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8CA8-2C0A-4A64-BC3F-23483E8E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%time</a:t>
            </a:r>
          </a:p>
          <a:p>
            <a:r>
              <a:rPr lang="en-US" dirty="0"/>
              <a:t>Use of time module from Python Standard library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9D90DD4-EB50-450E-AD85-8AB102D9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96" y="3163454"/>
            <a:ext cx="5212459" cy="23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4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/>
          <p:nvPr/>
        </p:nvSpPr>
        <p:spPr>
          <a:xfrm>
            <a:off x="0" y="1"/>
            <a:ext cx="12192000" cy="6356911"/>
          </a:xfrm>
          <a:prstGeom prst="rect">
            <a:avLst/>
          </a:prstGeom>
          <a:solidFill>
            <a:srgbClr val="003C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7"/>
          <p:cNvSpPr/>
          <p:nvPr/>
        </p:nvSpPr>
        <p:spPr>
          <a:xfrm>
            <a:off x="3709495" y="5131417"/>
            <a:ext cx="86563" cy="104264"/>
          </a:xfrm>
          <a:custGeom>
            <a:avLst/>
            <a:gdLst/>
            <a:ahLst/>
            <a:cxnLst/>
            <a:rect l="l" t="t" r="r" b="b"/>
            <a:pathLst>
              <a:path w="988" h="1969" extrusionOk="0">
                <a:moveTo>
                  <a:pt x="0" y="0"/>
                </a:moveTo>
                <a:lnTo>
                  <a:pt x="0" y="1969"/>
                </a:lnTo>
                <a:lnTo>
                  <a:pt x="988" y="984"/>
                </a:lnTo>
                <a:lnTo>
                  <a:pt x="0" y="0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556" name="Google Shape;556;p37"/>
          <p:cNvSpPr txBox="1"/>
          <p:nvPr/>
        </p:nvSpPr>
        <p:spPr>
          <a:xfrm>
            <a:off x="905966" y="209792"/>
            <a:ext cx="9462053" cy="1337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3733"/>
              <a:buFont typeface="Arial"/>
              <a:buNone/>
            </a:pPr>
            <a:r>
              <a:rPr lang="en-US" sz="3733" b="0" i="0" u="none" strike="noStrike" cap="none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Please contact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4267"/>
              <a:buFont typeface="Arial"/>
              <a:buNone/>
            </a:pPr>
            <a:r>
              <a:rPr lang="en-US" sz="4267" b="0" i="0" u="none" strike="noStrike" cap="none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Foundation for Innovation and Collaborative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4267"/>
              <a:buFont typeface="Arial"/>
              <a:buNone/>
            </a:pPr>
            <a:r>
              <a:rPr lang="en-US" sz="4267" b="0" i="0" u="none" strike="noStrike" cap="none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4267"/>
              <a:buFont typeface="Arial"/>
              <a:buNone/>
            </a:pPr>
            <a:r>
              <a:rPr lang="en-US" sz="4267" b="0" i="0" u="none" strike="noStrike" cap="none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info@fice.in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4267"/>
              <a:buFont typeface="Arial"/>
              <a:buNone/>
            </a:pPr>
            <a:r>
              <a:rPr lang="en-US" sz="4267" b="0" i="0" u="none" strike="noStrike" cap="none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mentor@fice.in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4267"/>
              <a:buFont typeface="Arial"/>
              <a:buNone/>
            </a:pPr>
            <a:endParaRPr sz="42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7"/>
          <p:cNvSpPr txBox="1"/>
          <p:nvPr/>
        </p:nvSpPr>
        <p:spPr>
          <a:xfrm>
            <a:off x="0" y="-25400"/>
            <a:ext cx="12192000" cy="63800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C5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71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Please contact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Foundation for Innovation and Collaborative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mentor@fice.in</a:t>
            </a:r>
            <a:endParaRPr sz="2800" b="0" i="0" u="none" strike="noStrike" cap="none">
              <a:solidFill>
                <a:srgbClr val="E1EF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1C5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E1EF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1C5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rgbClr val="E1EF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www.fice.in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1341439" y="640079"/>
            <a:ext cx="9509124" cy="1287463"/>
          </a:xfrm>
          <a:prstGeom prst="rect">
            <a:avLst/>
          </a:prstGeom>
          <a:solidFill>
            <a:srgbClr val="FFFFFF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/>
              <a:t>Prerequisites</a:t>
            </a:r>
            <a:endParaRPr sz="2800"/>
          </a:p>
        </p:txBody>
      </p:sp>
      <p:sp>
        <p:nvSpPr>
          <p:cNvPr id="149" name="Google Shape;1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50" name="Google Shape;150;p6"/>
          <p:cNvGrpSpPr/>
          <p:nvPr/>
        </p:nvGrpSpPr>
        <p:grpSpPr>
          <a:xfrm>
            <a:off x="1341438" y="2479077"/>
            <a:ext cx="9509124" cy="3325737"/>
            <a:chOff x="0" y="1625"/>
            <a:chExt cx="9509124" cy="3325737"/>
          </a:xfrm>
        </p:grpSpPr>
        <p:cxnSp>
          <p:nvCxnSpPr>
            <p:cNvPr id="151" name="Google Shape;151;p6"/>
            <p:cNvCxnSpPr/>
            <p:nvPr/>
          </p:nvCxnSpPr>
          <p:spPr>
            <a:xfrm>
              <a:off x="0" y="1625"/>
              <a:ext cx="9509124" cy="0"/>
            </a:xfrm>
            <a:prstGeom prst="straightConnector1">
              <a:avLst/>
            </a:prstGeom>
            <a:solidFill>
              <a:srgbClr val="599BD5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" name="Google Shape;152;p6"/>
            <p:cNvSpPr/>
            <p:nvPr/>
          </p:nvSpPr>
          <p:spPr>
            <a:xfrm>
              <a:off x="0" y="1625"/>
              <a:ext cx="9509124" cy="110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 txBox="1"/>
            <p:nvPr/>
          </p:nvSpPr>
          <p:spPr>
            <a:xfrm>
              <a:off x="0" y="1625"/>
              <a:ext cx="9509100" cy="11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Familiarity with LINUX, including methods to update packages, write and use scripts, navigate around the OS with ease</a:t>
              </a:r>
              <a:endPara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4" name="Google Shape;154;p6"/>
            <p:cNvCxnSpPr/>
            <p:nvPr/>
          </p:nvCxnSpPr>
          <p:spPr>
            <a:xfrm>
              <a:off x="0" y="1110204"/>
              <a:ext cx="9509124" cy="0"/>
            </a:xfrm>
            <a:prstGeom prst="straightConnector1">
              <a:avLst/>
            </a:prstGeom>
            <a:solidFill>
              <a:srgbClr val="4CC38C"/>
            </a:solidFill>
            <a:ln w="25400" cap="flat" cmpd="sng">
              <a:solidFill>
                <a:srgbClr val="4CC38C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5" name="Google Shape;155;p6"/>
            <p:cNvSpPr/>
            <p:nvPr/>
          </p:nvSpPr>
          <p:spPr>
            <a:xfrm>
              <a:off x="0" y="1110204"/>
              <a:ext cx="9509124" cy="110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 txBox="1"/>
            <p:nvPr/>
          </p:nvSpPr>
          <p:spPr>
            <a:xfrm>
              <a:off x="0" y="1110204"/>
              <a:ext cx="9509124" cy="110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Familiarity with Python programming language including downloading and installing packages  </a:t>
              </a:r>
              <a:endPara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" name="Google Shape;157;p6"/>
            <p:cNvCxnSpPr/>
            <p:nvPr/>
          </p:nvCxnSpPr>
          <p:spPr>
            <a:xfrm>
              <a:off x="0" y="2218783"/>
              <a:ext cx="9509124" cy="0"/>
            </a:xfrm>
            <a:prstGeom prst="straightConnector1">
              <a:avLst/>
            </a:prstGeom>
            <a:solidFill>
              <a:srgbClr val="6FAB46"/>
            </a:solidFill>
            <a:ln w="25400" cap="flat" cmpd="sng">
              <a:solidFill>
                <a:srgbClr val="6FAB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8" name="Google Shape;158;p6"/>
            <p:cNvSpPr/>
            <p:nvPr/>
          </p:nvSpPr>
          <p:spPr>
            <a:xfrm>
              <a:off x="0" y="2218783"/>
              <a:ext cx="9509124" cy="110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0" y="2218783"/>
              <a:ext cx="9509124" cy="110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Working familiarity with useful packages</a:t>
              </a:r>
              <a:endPara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000000"/>
                </a:solidFill>
              </a:rPr>
              <a:t>Prerequisites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6" name="Google Shape;16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167" name="Google Shape;167;p7"/>
          <p:cNvGrpSpPr/>
          <p:nvPr/>
        </p:nvGrpSpPr>
        <p:grpSpPr>
          <a:xfrm>
            <a:off x="838200" y="1517460"/>
            <a:ext cx="10515600" cy="4635562"/>
            <a:chOff x="0" y="23940"/>
            <a:chExt cx="10515600" cy="4635562"/>
          </a:xfrm>
        </p:grpSpPr>
        <p:sp>
          <p:nvSpPr>
            <p:cNvPr id="168" name="Google Shape;168;p7"/>
            <p:cNvSpPr/>
            <p:nvPr/>
          </p:nvSpPr>
          <p:spPr>
            <a:xfrm>
              <a:off x="0" y="23940"/>
              <a:ext cx="10515600" cy="5703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7"/>
            <p:cNvSpPr txBox="1"/>
            <p:nvPr/>
          </p:nvSpPr>
          <p:spPr>
            <a:xfrm>
              <a:off x="27843" y="51783"/>
              <a:ext cx="10459914" cy="514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participants need to complete the following steps in order to attend the workshop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0" y="637515"/>
              <a:ext cx="10515600" cy="5703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"/>
            <p:cNvSpPr txBox="1"/>
            <p:nvPr/>
          </p:nvSpPr>
          <p:spPr>
            <a:xfrm>
              <a:off x="27843" y="665358"/>
              <a:ext cx="10459914" cy="514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Machine - Machine with latest Ubuntu​ ​</a:t>
              </a:r>
              <a:r>
                <a:rPr lang="en-US" sz="1500" dirty="0"/>
                <a:t>20</a:t>
              </a:r>
              <a:r>
                <a:rPr lang="en-US" sz="15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.04​ ​LTS. Operating​ ​system​ ( NOT​ ​running on virtual machine-like VMware ), wireless and Ethernet cards working properly for internet.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0" y="1251090"/>
              <a:ext cx="10515600" cy="5703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"/>
            <p:cNvSpPr txBox="1"/>
            <p:nvPr/>
          </p:nvSpPr>
          <p:spPr>
            <a:xfrm>
              <a:off x="27843" y="1278933"/>
              <a:ext cx="10459914" cy="514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If windows is present, please partition it to contain ubuntu. Please do NOT use Live USB as well ( booting ubuntu from USB pen drive) as it will be terribly slow.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0" y="1864665"/>
              <a:ext cx="10515600" cy="5703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 txBox="1"/>
            <p:nvPr/>
          </p:nvSpPr>
          <p:spPr>
            <a:xfrm>
              <a:off x="27843" y="1892508"/>
              <a:ext cx="10459914" cy="514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Once installed, connect to the internet and run the commands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0" y="2435040"/>
              <a:ext cx="10515600" cy="426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 txBox="1"/>
            <p:nvPr/>
          </p:nvSpPr>
          <p:spPr>
            <a:xfrm>
              <a:off x="0" y="2435040"/>
              <a:ext cx="10515600" cy="426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19050" rIns="106675" bIns="19050" anchor="t" anchorCtr="0">
              <a:noAutofit/>
            </a:bodyPr>
            <a:lstStyle/>
            <a:p>
              <a:pPr marL="114300" marR="0" lvl="1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$ sudo apt-get update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$ sudo apt-get upgrade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0" y="2861977"/>
              <a:ext cx="10515600" cy="5703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 txBox="1"/>
            <p:nvPr/>
          </p:nvSpPr>
          <p:spPr>
            <a:xfrm>
              <a:off x="27843" y="2889820"/>
              <a:ext cx="10459914" cy="514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Installation instructions should be followed diligentl</a:t>
              </a:r>
              <a:r>
                <a:rPr lang="en-US" sz="1500"/>
                <a:t>y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0" y="3475552"/>
              <a:ext cx="10515600" cy="5703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 txBox="1"/>
            <p:nvPr/>
          </p:nvSpPr>
          <p:spPr>
            <a:xfrm>
              <a:off x="27843" y="3503395"/>
              <a:ext cx="10459914" cy="514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participants also need to have a working knowledge of python if not please complete a refresher course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0" y="4089127"/>
              <a:ext cx="10515600" cy="5703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 txBox="1"/>
            <p:nvPr/>
          </p:nvSpPr>
          <p:spPr>
            <a:xfrm>
              <a:off x="27843" y="4116970"/>
              <a:ext cx="10459914" cy="514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Recommended tutorial : https://www.codecademy.com/learn/learn-python ( Till Lesson number 8 )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Expectations from you: </a:t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rgbClr val="7F7F7F">
              <a:alpha val="6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8</a:t>
            </a:fld>
            <a:endParaRPr>
              <a:solidFill>
                <a:srgbClr val="888888"/>
              </a:solidFill>
            </a:endParaRPr>
          </a:p>
        </p:txBody>
      </p:sp>
      <p:grpSp>
        <p:nvGrpSpPr>
          <p:cNvPr id="192" name="Google Shape;192;p8"/>
          <p:cNvGrpSpPr/>
          <p:nvPr/>
        </p:nvGrpSpPr>
        <p:grpSpPr>
          <a:xfrm>
            <a:off x="1391769" y="3071201"/>
            <a:ext cx="9408460" cy="2246222"/>
            <a:chOff x="390895" y="685811"/>
            <a:chExt cx="9408460" cy="2246222"/>
          </a:xfrm>
        </p:grpSpPr>
        <p:sp>
          <p:nvSpPr>
            <p:cNvPr id="193" name="Google Shape;193;p8"/>
            <p:cNvSpPr/>
            <p:nvPr/>
          </p:nvSpPr>
          <p:spPr>
            <a:xfrm>
              <a:off x="390895" y="685811"/>
              <a:ext cx="815594" cy="815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562170" y="857086"/>
              <a:ext cx="473044" cy="47304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381259" y="685811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"/>
            <p:cNvSpPr txBox="1"/>
            <p:nvPr/>
          </p:nvSpPr>
          <p:spPr>
            <a:xfrm>
              <a:off x="1381259" y="685811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Learning the “</a:t>
              </a:r>
              <a:r>
                <a:rPr lang="en-US"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Art of listening</a:t>
              </a:r>
              <a:r>
                <a:rPr lang="en-US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3638707" y="685811"/>
              <a:ext cx="815594" cy="8155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809982" y="857086"/>
              <a:ext cx="473044" cy="47304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629072" y="685811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4629072" y="685811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Doing the hands-on with diligence and care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6520" y="685811"/>
              <a:ext cx="815594" cy="8155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7057794" y="857086"/>
              <a:ext cx="473044" cy="47304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876884" y="685811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 txBox="1"/>
            <p:nvPr/>
          </p:nvSpPr>
          <p:spPr>
            <a:xfrm>
              <a:off x="7876884" y="685811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Thinking, thinking, and thinking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90895" y="2116439"/>
              <a:ext cx="815594" cy="815594"/>
            </a:xfrm>
            <a:prstGeom prst="ellipse">
              <a:avLst/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562170" y="2287714"/>
              <a:ext cx="473044" cy="47304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381259" y="2116439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 txBox="1"/>
            <p:nvPr/>
          </p:nvSpPr>
          <p:spPr>
            <a:xfrm>
              <a:off x="1381259" y="2116439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Learning by doing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3638707" y="2116439"/>
              <a:ext cx="815594" cy="8155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3809982" y="2287714"/>
              <a:ext cx="473044" cy="47304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4629072" y="2116439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 txBox="1"/>
            <p:nvPr/>
          </p:nvSpPr>
          <p:spPr>
            <a:xfrm>
              <a:off x="4629072" y="2116439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Commitment 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886520" y="2116439"/>
              <a:ext cx="815594" cy="815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7057794" y="2287714"/>
              <a:ext cx="473044" cy="473044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876884" y="2116439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8"/>
            <p:cNvSpPr txBox="1"/>
            <p:nvPr/>
          </p:nvSpPr>
          <p:spPr>
            <a:xfrm>
              <a:off x="7876884" y="2116439"/>
              <a:ext cx="1922471" cy="815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Enjoying what you are doing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0975" y="3690937"/>
            <a:ext cx="42100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Artificial Intelligence </a:t>
            </a:r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2079</Words>
  <Application>Microsoft Office PowerPoint</Application>
  <PresentationFormat>Widescreen</PresentationFormat>
  <Paragraphs>259</Paragraphs>
  <Slides>52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Intel College Excellence Program</vt:lpstr>
      <vt:lpstr>Program Description</vt:lpstr>
      <vt:lpstr>What is the program?</vt:lpstr>
      <vt:lpstr>Objectives of the workshop</vt:lpstr>
      <vt:lpstr>What is this program NOT</vt:lpstr>
      <vt:lpstr>Prerequisites</vt:lpstr>
      <vt:lpstr>Prerequisites</vt:lpstr>
      <vt:lpstr>Expectations from you: </vt:lpstr>
      <vt:lpstr>Artificial Intelligence </vt:lpstr>
      <vt:lpstr>AI is The New Electricity</vt:lpstr>
      <vt:lpstr>Definitions</vt:lpstr>
      <vt:lpstr>Artificial intelligence</vt:lpstr>
      <vt:lpstr>Artificial Intelligence</vt:lpstr>
      <vt:lpstr>PowerPoint Presentation</vt:lpstr>
      <vt:lpstr>Machine Learning</vt:lpstr>
      <vt:lpstr>Machine Learning Example</vt:lpstr>
      <vt:lpstr>Machine Learning Limitations</vt:lpstr>
      <vt:lpstr>PowerPoint Presentation</vt:lpstr>
      <vt:lpstr>Machine Learning Classification </vt:lpstr>
      <vt:lpstr>Reinforcement learning</vt:lpstr>
      <vt:lpstr>Deep Learning Example</vt:lpstr>
      <vt:lpstr>History</vt:lpstr>
      <vt:lpstr>History of AI</vt:lpstr>
      <vt:lpstr>1950s: Early AI</vt:lpstr>
      <vt:lpstr>The First “AI Winter”</vt:lpstr>
      <vt:lpstr>1980’s AI Boom</vt:lpstr>
      <vt:lpstr>Late 1990’s to present</vt:lpstr>
      <vt:lpstr>Modern AI (2012 –Present): Deep Learning Impact</vt:lpstr>
      <vt:lpstr>How Is This Era of AI Different?</vt:lpstr>
      <vt:lpstr>Modern AI Factors</vt:lpstr>
      <vt:lpstr>PowerPoint Presentation</vt:lpstr>
      <vt:lpstr>PowerPoint Presentation</vt:lpstr>
      <vt:lpstr>What is oneAPI?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 is Intel Dev Cloud ?</vt:lpstr>
      <vt:lpstr>How DevCloud works?</vt:lpstr>
      <vt:lpstr>PowerPoint Presentation</vt:lpstr>
      <vt:lpstr>PowerPoint Presentation</vt:lpstr>
      <vt:lpstr>What software are required for this workshop?</vt:lpstr>
      <vt:lpstr>Important Ubuntu Commands</vt:lpstr>
      <vt:lpstr>Steps for downloading Intel Distribution of Python</vt:lpstr>
      <vt:lpstr>Intel Distribution of Python</vt:lpstr>
      <vt:lpstr>Intel Distribution of Python</vt:lpstr>
      <vt:lpstr>Checking if Python Intel is installed or not</vt:lpstr>
      <vt:lpstr>Time module in Python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College Excellence Program</dc:title>
  <cp:lastModifiedBy>Mohammed Ameer</cp:lastModifiedBy>
  <cp:revision>20</cp:revision>
  <dcterms:modified xsi:type="dcterms:W3CDTF">2022-03-17T09:16:28Z</dcterms:modified>
</cp:coreProperties>
</file>